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693400" cy="75565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BM Plex Sans" panose="020B0503050203000203" pitchFamily="34" charset="0"/>
      <p:regular r:id="rId34"/>
    </p:embeddedFont>
    <p:embeddedFont>
      <p:font typeface="Open Sans" panose="020B0606030504020204" pitchFamily="34" charset="0"/>
      <p:regular r:id="rId35"/>
    </p:embeddedFont>
    <p:embeddedFont>
      <p:font typeface="Open Sans Bold" panose="020B0604020202020204" charset="0"/>
      <p:regular r:id="rId36"/>
    </p:embeddedFont>
    <p:embeddedFont>
      <p:font typeface="Open Sans Light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saac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creativecommons.org/licenses/by-nc-sa/4.0/deed.e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es" TargetMode="External"/><Relationship Id="rId2" Type="http://schemas.openxmlformats.org/officeDocument/2006/relationships/hyperlink" Target="http://www.arasaac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rasaac.org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deed.es" TargetMode="Externa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deed.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asaac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43748" y="3693018"/>
            <a:ext cx="1467662" cy="14676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99764" y="3667359"/>
            <a:ext cx="1448345" cy="14483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8038" y="2313747"/>
            <a:ext cx="9635924" cy="90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8"/>
              </a:lnSpc>
            </a:pPr>
            <a:r>
              <a:rPr lang="en-US" sz="5348" dirty="0">
                <a:solidFill>
                  <a:srgbClr val="004AAD"/>
                </a:solidFill>
                <a:latin typeface="Open Sans Light Bold"/>
              </a:rPr>
              <a:t>¿SE COME O NO SE COME?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3631" y="6295584"/>
            <a:ext cx="5531403" cy="2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1712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712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712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20890" y="3827016"/>
            <a:ext cx="351383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2F4F81"/>
                </a:solidFill>
                <a:latin typeface="Open Sans Light Bold"/>
              </a:rPr>
              <a:t>¿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9584" y="3862334"/>
            <a:ext cx="351383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2F4F81"/>
                </a:solidFill>
                <a:latin typeface="Open Sans Light Bold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26611" y="230446"/>
            <a:ext cx="3549554" cy="354955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773C32B-AF6A-CD7E-AEA2-E854F5BDED9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C5E329B2-CFE6-9183-6CA9-73A0599D1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8953" y="756000"/>
            <a:ext cx="2774094" cy="27740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0C4C177-372C-A949-AF4A-A6D3260B633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220811A-28AF-6C60-6245-F67A3ABB0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36520" y="650264"/>
            <a:ext cx="3129736" cy="312973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2CD817B-5D5D-9BF0-E78F-29DDF47F8E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2A91137-035E-5274-3546-F3175BE05DD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9840" y="403526"/>
            <a:ext cx="3552319" cy="355231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B0C4D37-A05A-A480-12B3-861DD7805E6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1EC2232-BF9B-CF18-AB17-B6C37F54B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52709" y="369262"/>
            <a:ext cx="3586583" cy="358658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BD91082-6DD7-AD5A-DF8C-78794A2024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647A0D6-7DF0-9E63-F492-44E3FA6F5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46077" y="580155"/>
            <a:ext cx="3199845" cy="319984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184CBED-50C7-3BFE-C118-4B336398495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A59C19BF-E9DA-B3D4-3517-265866DB2D3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88976" y="441797"/>
            <a:ext cx="3514049" cy="351404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56AA41E-B116-D7BE-B4B0-9E98562A8E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81FA5AD-2736-9966-0D35-1CDB774C2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69711" y="627422"/>
            <a:ext cx="3152578" cy="31525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19FE241-A39D-A3EA-EE71-8AFECB43244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C395181-9687-DE7E-9AB9-CE840B204D5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8600" y="296375"/>
            <a:ext cx="4134799" cy="413479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7E9041B-B17C-1A24-AF06-3E45FE6AC4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5378E17F-CBB5-9546-8347-02BE10BC839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9840" y="444944"/>
            <a:ext cx="3552319" cy="355231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4888B9C-4739-B925-3067-ACFD5F4A11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BEFADD8-594F-6BDA-FF54-E4901F611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1435899"/>
            <a:ext cx="9180000" cy="352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Bold"/>
              </a:rPr>
              <a:t>Objetivo: 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A través de esta actividad se trabajará la elección y el razonamiento.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Bold"/>
              </a:rPr>
              <a:t>¿Cómo se realiza esta actividad?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En cada diapositiva se presentan dos alternativas "se come" o "no se come" y el pictograma de un objeto o comida. El usuario deberá responder a la pregunta a través de su comunicador.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Adjuntamos un tablero de AsTeRICS Grid con las dos opciones de respuesta como apoyo.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19127" y="4964407"/>
            <a:ext cx="2853746" cy="15819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3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4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B6E327-E41C-B3DD-2DDE-0ED8743AC7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28971D2-71C6-D99E-B1B3-0923721A7B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32916" y="0"/>
            <a:ext cx="4226168" cy="422616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818E917-A699-FB92-DF19-95633D7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E5E716B4-E8B6-0FAA-F7B9-4A22CF900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59159" y="182164"/>
            <a:ext cx="3773682" cy="377368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1351F5E-4234-F760-63A9-76D7D243B6B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8A91FD7-4527-0A41-128F-0A804D535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32916" y="273533"/>
            <a:ext cx="4226168" cy="422616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429DAE9-FDC2-B008-AB3E-CED4EA5E10B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AC66204-DF58-59D0-DFA3-9D2F4D5D1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13302" y="444944"/>
            <a:ext cx="4465397" cy="446539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224AF67-30D8-63B9-33B8-94FFDAC75AF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065E7200-964E-EAC7-970A-F2FCE91F688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1872" y="756000"/>
            <a:ext cx="3368256" cy="336825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DEE6868-15EE-B57C-B1DE-7F34FDE2881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5F7B119-6CFB-DC6A-8E70-6AC8F04AB3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3213" y="725425"/>
            <a:ext cx="3365574" cy="336557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FCC9312-1297-2E05-1A31-F8B13DCF02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ADC31077-FC99-94A5-7D87-A2779D688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8741" y="756000"/>
            <a:ext cx="3054517" cy="305451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C4FA4E3-824B-74B0-01C5-EB5DAD99A0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1F2E19D-6A0C-C7CA-C4D1-CA83977F3DD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01184" y="756000"/>
            <a:ext cx="3289633" cy="328963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595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EFCDB40-0E7B-3C76-35F1-9E1DBD73704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65343CB-3CFF-9F50-54B6-D2E2E6AE3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03794" y="271434"/>
            <a:ext cx="3684411" cy="36844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735CE2E-2F04-FDF0-73F8-BAD34951A4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86321A89-1051-7555-315B-30F7918C5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1569417"/>
            <a:ext cx="9180000" cy="264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Bold"/>
              </a:rPr>
              <a:t>Importar el tablero de AsTeRICS Grid en su dispositivo: 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 Bold"/>
            </a:endParaRP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Descargar el archivo a través del ordenador.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Abrimos su usuario de AsTeRICS Grid y en el apartado "gestionar tableros" seleccionamos en la esquina superior derecha "más" y seleccionamos "importar tablero/s". Después seleccionamos el archivo y lo abrimos.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Seleccionamos el tablero "se come o no se come" y le damos a "mostrar" para visualizarlo.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2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3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DE694C-57D7-98C2-96D3-DAE9A95D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EFF79C-03A8-8C6B-7B60-A790A0E1E7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09814" y="307629"/>
            <a:ext cx="3472371" cy="347237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6246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3D02485-062F-F54F-4B8D-3E6F36F4D03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EDABC175-B59F-DD69-8927-02D32F7FCEE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3766" y="725425"/>
            <a:ext cx="2984469" cy="29844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3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4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673464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83784" y="-3914990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55908" y="-3914990"/>
            <a:ext cx="2452665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7A38419-86B8-3E59-02C4-678B9D858E7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AC0000E2-CEE0-A82A-7455-D9ACC4410A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3873" y="795745"/>
            <a:ext cx="2984255" cy="29842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673464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075DD3B-FB0B-9AC9-E55D-059E3DAEC1E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81BF2001-AE8F-4E2A-E532-79D01E770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9840" y="227681"/>
            <a:ext cx="3552319" cy="355231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BA28038-5954-7F5A-B3AD-5B289F33B2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4EF9C1C-CF6C-9AA6-D9CF-20C5646F5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90549" y="444944"/>
            <a:ext cx="3510902" cy="351090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5484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C29480F-7257-7D08-34B6-9FF7C9C2784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78E4BFB-58DF-38BE-0AE2-DE194DDEC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63213" y="414426"/>
            <a:ext cx="3365574" cy="336557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06967" y="3955845"/>
            <a:ext cx="5278065" cy="2153288"/>
            <a:chOff x="0" y="0"/>
            <a:chExt cx="7037420" cy="287105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864702" cy="2871051"/>
              <a:chOff x="0" y="0"/>
              <a:chExt cx="769983" cy="7716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7ED957">
                  <a:alpha val="43922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172719" y="0"/>
              <a:ext cx="2864702" cy="2871051"/>
              <a:chOff x="0" y="0"/>
              <a:chExt cx="769983" cy="7716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9983" cy="771690"/>
              </a:xfrm>
              <a:custGeom>
                <a:avLst/>
                <a:gdLst/>
                <a:ahLst/>
                <a:cxnLst/>
                <a:rect l="l" t="t" r="r" b="b"/>
                <a:pathLst>
                  <a:path w="769983" h="771690">
                    <a:moveTo>
                      <a:pt x="0" y="0"/>
                    </a:moveTo>
                    <a:lnTo>
                      <a:pt x="769983" y="0"/>
                    </a:lnTo>
                    <a:lnTo>
                      <a:pt x="769983" y="771690"/>
                    </a:lnTo>
                    <a:lnTo>
                      <a:pt x="0" y="771690"/>
                    </a:lnTo>
                    <a:close/>
                  </a:path>
                </a:pathLst>
              </a:custGeom>
              <a:solidFill>
                <a:srgbClr val="FD3939">
                  <a:alpha val="43922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5905" tIns="55905" rIns="55905" bIns="55905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6024" y="0"/>
              <a:ext cx="2805026" cy="280502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1051" cy="287105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66370" y="0"/>
              <a:ext cx="2871051" cy="287105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53433" y="87063"/>
              <a:ext cx="2696925" cy="2696925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440120" y="6775425"/>
            <a:ext cx="9811760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sz="1040" spc="17">
                <a:solidFill>
                  <a:srgbClr val="000000"/>
                </a:solidFill>
                <a:latin typeface="IBM Plex Sans"/>
              </a:rPr>
              <a:t>Los símbolos pictográficos utilizados son propiedad del Gobierno de Aragón y han sido creados por Sergio Palao para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7" tooltip="http://www.arasaac.org/"/>
              </a:rPr>
              <a:t>ARASAAC (http://www.arasaac.org)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, que los distribuye bajo </a:t>
            </a:r>
            <a:r>
              <a:rPr lang="en-US" sz="1040" spc="17">
                <a:solidFill>
                  <a:srgbClr val="000000"/>
                </a:solidFill>
                <a:latin typeface="IBM Plex Sans"/>
                <a:hlinkClick r:id="rId8" tooltip="https://creativecommons.org/licenses/by-nc-sa/4.0/deed.es"/>
              </a:rPr>
              <a:t>Licencia Creative Commons BY-NC-SA</a:t>
            </a:r>
            <a:r>
              <a:rPr lang="en-US" sz="1040" spc="17">
                <a:solidFill>
                  <a:srgbClr val="000000"/>
                </a:solidFill>
                <a:latin typeface="IBM Plex Sans"/>
              </a:rPr>
              <a:t>.</a:t>
            </a:r>
          </a:p>
          <a:p>
            <a:pPr algn="l">
              <a:lnSpc>
                <a:spcPts val="1456"/>
              </a:lnSpc>
            </a:pPr>
            <a:endParaRPr lang="en-US" sz="1040" spc="17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7963" y="6032933"/>
            <a:ext cx="1753419" cy="5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000000"/>
                </a:solidFill>
                <a:latin typeface="Open Sans Light Bold"/>
              </a:rPr>
              <a:t>Se come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088" y="6032933"/>
            <a:ext cx="2472212" cy="56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 dirty="0">
                <a:solidFill>
                  <a:srgbClr val="000000"/>
                </a:solidFill>
                <a:latin typeface="Open Sans Light Bold"/>
              </a:rPr>
              <a:t>No se come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8B5B725-1D5B-1856-9F54-BDDE5957BC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3426" y="475519"/>
            <a:ext cx="1720410" cy="62211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87FE826-0927-161F-E29D-E20C4E42117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02208" y="475519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1305</Words>
  <Application>Microsoft Office PowerPoint</Application>
  <PresentationFormat>Personalizado</PresentationFormat>
  <Paragraphs>97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IBM Plex Sans</vt:lpstr>
      <vt:lpstr>Open Sans</vt:lpstr>
      <vt:lpstr>Calibri</vt:lpstr>
      <vt:lpstr>Open Sans Light Bold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SE COME O NO SE COME </dc:title>
  <cp:lastModifiedBy>Prácticas1 ITS</cp:lastModifiedBy>
  <cp:revision>4</cp:revision>
  <dcterms:created xsi:type="dcterms:W3CDTF">2006-08-16T00:00:00Z</dcterms:created>
  <dcterms:modified xsi:type="dcterms:W3CDTF">2023-04-12T07:14:38Z</dcterms:modified>
  <dc:identifier>DAFX6q-laTE</dc:identifier>
</cp:coreProperties>
</file>