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0693400" cy="75565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IBM Plex Sans Bold" panose="020B0604020202020204" charset="0"/>
      <p:regular r:id="rId19"/>
    </p:embeddedFont>
    <p:embeddedFont>
      <p:font typeface="IBM Plex Sans Condensed Bold" panose="020B0604020202020204" charset="0"/>
      <p:regular r:id="rId20"/>
    </p:embeddedFont>
    <p:embeddedFont>
      <p:font typeface="Open Sans" panose="020B0606030504020204" pitchFamily="34" charset="0"/>
      <p:regular r:id="rId21"/>
    </p:embeddedFont>
    <p:embeddedFont>
      <p:font typeface="Open Sans Bold" panose="020B0604020202020204" charset="0"/>
      <p:regular r:id="rId22"/>
    </p:embeddedFont>
    <p:embeddedFont>
      <p:font typeface="Open Sans Light 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60" y="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svg"/><Relationship Id="rId7" Type="http://schemas.openxmlformats.org/officeDocument/2006/relationships/image" Target="../media/image4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.png"/><Relationship Id="rId5" Type="http://schemas.openxmlformats.org/officeDocument/2006/relationships/image" Target="../media/image38.jpeg"/><Relationship Id="rId10" Type="http://schemas.openxmlformats.org/officeDocument/2006/relationships/image" Target="../media/image3.jpeg"/><Relationship Id="rId4" Type="http://schemas.openxmlformats.org/officeDocument/2006/relationships/image" Target="../media/image37.jpe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6.svg"/><Relationship Id="rId7" Type="http://schemas.openxmlformats.org/officeDocument/2006/relationships/image" Target="../media/image4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11" Type="http://schemas.openxmlformats.org/officeDocument/2006/relationships/image" Target="../media/image4.png"/><Relationship Id="rId5" Type="http://schemas.openxmlformats.org/officeDocument/2006/relationships/image" Target="../media/image43.jpeg"/><Relationship Id="rId10" Type="http://schemas.openxmlformats.org/officeDocument/2006/relationships/image" Target="../media/image3.jpeg"/><Relationship Id="rId4" Type="http://schemas.openxmlformats.org/officeDocument/2006/relationships/image" Target="../media/image42.jpe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6.svg"/><Relationship Id="rId7" Type="http://schemas.openxmlformats.org/officeDocument/2006/relationships/image" Target="../media/image5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11" Type="http://schemas.openxmlformats.org/officeDocument/2006/relationships/image" Target="../media/image4.png"/><Relationship Id="rId5" Type="http://schemas.openxmlformats.org/officeDocument/2006/relationships/image" Target="../media/image48.jpeg"/><Relationship Id="rId10" Type="http://schemas.openxmlformats.org/officeDocument/2006/relationships/image" Target="../media/image3.jpeg"/><Relationship Id="rId4" Type="http://schemas.openxmlformats.org/officeDocument/2006/relationships/image" Target="../media/image47.jpe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svg"/><Relationship Id="rId7" Type="http://schemas.openxmlformats.org/officeDocument/2006/relationships/image" Target="../media/image5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4.png"/><Relationship Id="rId5" Type="http://schemas.openxmlformats.org/officeDocument/2006/relationships/image" Target="../media/image53.jpeg"/><Relationship Id="rId10" Type="http://schemas.openxmlformats.org/officeDocument/2006/relationships/image" Target="../media/image3.jpeg"/><Relationship Id="rId4" Type="http://schemas.openxmlformats.org/officeDocument/2006/relationships/image" Target="../media/image52.jpe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4.png"/><Relationship Id="rId5" Type="http://schemas.openxmlformats.org/officeDocument/2006/relationships/image" Target="../media/image8.jpeg"/><Relationship Id="rId10" Type="http://schemas.openxmlformats.org/officeDocument/2006/relationships/image" Target="../media/image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6.svg"/><Relationship Id="rId7" Type="http://schemas.openxmlformats.org/officeDocument/2006/relationships/image" Target="../media/image1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4.png"/><Relationship Id="rId5" Type="http://schemas.openxmlformats.org/officeDocument/2006/relationships/image" Target="../media/image14.jpeg"/><Relationship Id="rId10" Type="http://schemas.openxmlformats.org/officeDocument/2006/relationships/image" Target="../media/image3.jpeg"/><Relationship Id="rId4" Type="http://schemas.openxmlformats.org/officeDocument/2006/relationships/image" Target="../media/image13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svg"/><Relationship Id="rId7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4.png"/><Relationship Id="rId5" Type="http://schemas.openxmlformats.org/officeDocument/2006/relationships/image" Target="../media/image19.jpeg"/><Relationship Id="rId10" Type="http://schemas.openxmlformats.org/officeDocument/2006/relationships/image" Target="../media/image3.jpeg"/><Relationship Id="rId4" Type="http://schemas.openxmlformats.org/officeDocument/2006/relationships/image" Target="../media/image18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svg"/><Relationship Id="rId7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4.png"/><Relationship Id="rId5" Type="http://schemas.openxmlformats.org/officeDocument/2006/relationships/image" Target="../media/image23.jpeg"/><Relationship Id="rId10" Type="http://schemas.openxmlformats.org/officeDocument/2006/relationships/image" Target="../media/image3.jpeg"/><Relationship Id="rId4" Type="http://schemas.openxmlformats.org/officeDocument/2006/relationships/image" Target="../media/image22.jpe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6.svg"/><Relationship Id="rId7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4.png"/><Relationship Id="rId5" Type="http://schemas.openxmlformats.org/officeDocument/2006/relationships/image" Target="../media/image28.jpeg"/><Relationship Id="rId10" Type="http://schemas.openxmlformats.org/officeDocument/2006/relationships/image" Target="../media/image3.jpeg"/><Relationship Id="rId4" Type="http://schemas.openxmlformats.org/officeDocument/2006/relationships/image" Target="../media/image2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6.svg"/><Relationship Id="rId7" Type="http://schemas.openxmlformats.org/officeDocument/2006/relationships/image" Target="../media/image3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4.png"/><Relationship Id="rId5" Type="http://schemas.openxmlformats.org/officeDocument/2006/relationships/image" Target="../media/image33.jpeg"/><Relationship Id="rId10" Type="http://schemas.openxmlformats.org/officeDocument/2006/relationships/image" Target="../media/image3.jpeg"/><Relationship Id="rId4" Type="http://schemas.openxmlformats.org/officeDocument/2006/relationships/image" Target="../media/image32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29926" y="3534929"/>
            <a:ext cx="1616074" cy="161607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09323" y="3912673"/>
            <a:ext cx="1238331" cy="12383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583426" y="344353"/>
            <a:ext cx="1720410" cy="62211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332776" y="344353"/>
            <a:ext cx="1831187" cy="56096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28038" y="2313747"/>
            <a:ext cx="9635924" cy="900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88"/>
              </a:lnSpc>
            </a:pPr>
            <a:r>
              <a:rPr lang="en-US" sz="5348">
                <a:solidFill>
                  <a:srgbClr val="004AAD"/>
                </a:solidFill>
                <a:latin typeface="Open Sans Light Bold"/>
              </a:rPr>
              <a:t>ENCUENTRA EL INTRUSO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3631" y="6295584"/>
            <a:ext cx="5531403" cy="270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97"/>
              </a:lnSpc>
            </a:pPr>
            <a:r>
              <a:rPr lang="en-US" sz="1712">
                <a:solidFill>
                  <a:srgbClr val="000000"/>
                </a:solidFill>
                <a:latin typeface="Open Sans"/>
              </a:rPr>
              <a:t>Autora: </a:t>
            </a:r>
            <a:r>
              <a:rPr lang="en-US" sz="1712">
                <a:solidFill>
                  <a:srgbClr val="000000"/>
                </a:solidFill>
                <a:latin typeface="Open Sans Bold"/>
              </a:rPr>
              <a:t>Daniela García Díaz. </a:t>
            </a:r>
            <a:r>
              <a:rPr lang="en-US" sz="1712">
                <a:solidFill>
                  <a:srgbClr val="000000"/>
                </a:solidFill>
                <a:latin typeface="Open Sans"/>
              </a:rPr>
              <a:t>SINPROMI.S.L.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603" y="2856900"/>
            <a:ext cx="1799358" cy="1829476"/>
            <a:chOff x="0" y="0"/>
            <a:chExt cx="644849" cy="655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4849" cy="655643"/>
            </a:xfrm>
            <a:custGeom>
              <a:avLst/>
              <a:gdLst/>
              <a:ahLst/>
              <a:cxnLst/>
              <a:rect l="l" t="t" r="r" b="b"/>
              <a:pathLst>
                <a:path w="644849" h="655643">
                  <a:moveTo>
                    <a:pt x="0" y="0"/>
                  </a:moveTo>
                  <a:lnTo>
                    <a:pt x="644849" y="0"/>
                  </a:lnTo>
                  <a:lnTo>
                    <a:pt x="644849" y="655643"/>
                  </a:lnTo>
                  <a:lnTo>
                    <a:pt x="0" y="655643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7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63961" y="2822130"/>
            <a:ext cx="1919656" cy="1919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6274" y="2822130"/>
            <a:ext cx="1919656" cy="1919656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636214" y="2856900"/>
            <a:ext cx="1517115" cy="1517193"/>
            <a:chOff x="0" y="0"/>
            <a:chExt cx="1723847" cy="172393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723898" cy="1723898"/>
            </a:xfrm>
            <a:custGeom>
              <a:avLst/>
              <a:gdLst/>
              <a:ahLst/>
              <a:cxnLst/>
              <a:rect l="l" t="t" r="r" b="b"/>
              <a:pathLst>
                <a:path w="1723898" h="1723898">
                  <a:moveTo>
                    <a:pt x="0" y="0"/>
                  </a:moveTo>
                  <a:lnTo>
                    <a:pt x="0" y="1723898"/>
                  </a:lnTo>
                  <a:lnTo>
                    <a:pt x="1723898" y="1723898"/>
                  </a:lnTo>
                  <a:lnTo>
                    <a:pt x="1723898" y="0"/>
                  </a:lnTo>
                  <a:close/>
                </a:path>
              </a:pathLst>
            </a:custGeom>
            <a:blipFill>
              <a:blip r:embed="rId4"/>
              <a:stretch>
                <a:fillRect r="2" b="-2"/>
              </a:stretch>
            </a:blipFill>
          </p:spPr>
        </p:sp>
      </p:grpSp>
      <p:pic>
        <p:nvPicPr>
          <p:cNvPr id="9" name="Picture 9" descr="Pictograma zumo de naranja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34944" y="2822130"/>
            <a:ext cx="1919656" cy="191965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05926" y="2822130"/>
            <a:ext cx="1919656" cy="191965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8212" y="2822130"/>
            <a:ext cx="1919656" cy="1919656"/>
          </a:xfrm>
          <a:prstGeom prst="rect">
            <a:avLst/>
          </a:prstGeom>
        </p:spPr>
      </p:pic>
      <p:grpSp>
        <p:nvGrpSpPr>
          <p:cNvPr id="12" name="Group 12" descr="Pictograma bocadillo"/>
          <p:cNvGrpSpPr>
            <a:grpSpLocks noChangeAspect="1"/>
          </p:cNvGrpSpPr>
          <p:nvPr/>
        </p:nvGrpSpPr>
        <p:grpSpPr>
          <a:xfrm>
            <a:off x="8377982" y="2950318"/>
            <a:ext cx="1492257" cy="1517193"/>
            <a:chOff x="0" y="0"/>
            <a:chExt cx="1695602" cy="17239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95577" cy="1723898"/>
            </a:xfrm>
            <a:custGeom>
              <a:avLst/>
              <a:gdLst/>
              <a:ahLst/>
              <a:cxnLst/>
              <a:rect l="l" t="t" r="r" b="b"/>
              <a:pathLst>
                <a:path w="1695577" h="1723898">
                  <a:moveTo>
                    <a:pt x="0" y="0"/>
                  </a:moveTo>
                  <a:lnTo>
                    <a:pt x="0" y="1723898"/>
                  </a:lnTo>
                  <a:lnTo>
                    <a:pt x="1695577" y="1723898"/>
                  </a:lnTo>
                  <a:lnTo>
                    <a:pt x="1695577" y="0"/>
                  </a:lnTo>
                  <a:close/>
                </a:path>
              </a:pathLst>
            </a:custGeom>
            <a:blipFill>
              <a:blip r:embed="rId5"/>
              <a:stretch>
                <a:fillRect r="-1667" b="-2"/>
              </a:stretch>
            </a:blipFill>
          </p:spPr>
        </p:sp>
      </p:grpSp>
      <p:grpSp>
        <p:nvGrpSpPr>
          <p:cNvPr id="14" name="Group 14" descr="Pictograma cafetera"/>
          <p:cNvGrpSpPr>
            <a:grpSpLocks noChangeAspect="1"/>
          </p:cNvGrpSpPr>
          <p:nvPr/>
        </p:nvGrpSpPr>
        <p:grpSpPr>
          <a:xfrm>
            <a:off x="6518588" y="2950318"/>
            <a:ext cx="1423702" cy="1423776"/>
            <a:chOff x="0" y="0"/>
            <a:chExt cx="1723847" cy="17239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23898" cy="1723898"/>
            </a:xfrm>
            <a:custGeom>
              <a:avLst/>
              <a:gdLst/>
              <a:ahLst/>
              <a:cxnLst/>
              <a:rect l="l" t="t" r="r" b="b"/>
              <a:pathLst>
                <a:path w="1723898" h="1723898">
                  <a:moveTo>
                    <a:pt x="0" y="0"/>
                  </a:moveTo>
                  <a:lnTo>
                    <a:pt x="0" y="1723898"/>
                  </a:lnTo>
                  <a:lnTo>
                    <a:pt x="1723898" y="1723898"/>
                  </a:lnTo>
                  <a:lnTo>
                    <a:pt x="1723898" y="0"/>
                  </a:lnTo>
                  <a:close/>
                </a:path>
              </a:pathLst>
            </a:custGeom>
            <a:blipFill>
              <a:blip r:embed="rId6"/>
              <a:stretch>
                <a:fillRect r="2" b="-2"/>
              </a:stretch>
            </a:blipFill>
          </p:spPr>
        </p:sp>
      </p:grpSp>
      <p:grpSp>
        <p:nvGrpSpPr>
          <p:cNvPr id="16" name="Group 16" descr="Pictograma gafas"/>
          <p:cNvGrpSpPr>
            <a:grpSpLocks noChangeAspect="1"/>
          </p:cNvGrpSpPr>
          <p:nvPr/>
        </p:nvGrpSpPr>
        <p:grpSpPr>
          <a:xfrm>
            <a:off x="2765232" y="2962551"/>
            <a:ext cx="1517115" cy="1517193"/>
            <a:chOff x="0" y="0"/>
            <a:chExt cx="1723847" cy="17239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723898" cy="1723898"/>
            </a:xfrm>
            <a:custGeom>
              <a:avLst/>
              <a:gdLst/>
              <a:ahLst/>
              <a:cxnLst/>
              <a:rect l="l" t="t" r="r" b="b"/>
              <a:pathLst>
                <a:path w="1723898" h="1723898">
                  <a:moveTo>
                    <a:pt x="0" y="0"/>
                  </a:moveTo>
                  <a:lnTo>
                    <a:pt x="0" y="1723898"/>
                  </a:lnTo>
                  <a:lnTo>
                    <a:pt x="1723898" y="1723898"/>
                  </a:lnTo>
                  <a:lnTo>
                    <a:pt x="1723898" y="0"/>
                  </a:lnTo>
                  <a:close/>
                </a:path>
              </a:pathLst>
            </a:custGeom>
            <a:blipFill>
              <a:blip r:embed="rId7"/>
              <a:stretch>
                <a:fillRect r="2" b="-2"/>
              </a:stretch>
            </a:blipFill>
          </p:spPr>
        </p:sp>
      </p:grpSp>
      <p:pic>
        <p:nvPicPr>
          <p:cNvPr id="18" name="Picture 18" descr="Pictograma cafetería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49207" y="2950318"/>
            <a:ext cx="1430150" cy="1430150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8654207" y="4340231"/>
            <a:ext cx="1046464" cy="25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6"/>
              </a:lnSpc>
            </a:pPr>
            <a:r>
              <a:rPr lang="en-US" sz="1519" spc="10">
                <a:solidFill>
                  <a:srgbClr val="000000"/>
                </a:solidFill>
                <a:latin typeface="IBM Plex Sans Condensed Bold"/>
              </a:rPr>
              <a:t>BOCADILLO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778992" y="4340231"/>
            <a:ext cx="985466" cy="25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6"/>
              </a:lnSpc>
            </a:pPr>
            <a:r>
              <a:rPr lang="en-US" sz="1519" spc="10">
                <a:solidFill>
                  <a:srgbClr val="000000"/>
                </a:solidFill>
                <a:latin typeface="IBM Plex Sans Condensed Bold"/>
              </a:rPr>
              <a:t>CAFETERA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16968" y="4340231"/>
            <a:ext cx="1768270" cy="25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6"/>
              </a:lnSpc>
            </a:pPr>
            <a:r>
              <a:rPr lang="en-US" sz="1519" spc="10">
                <a:solidFill>
                  <a:srgbClr val="000000"/>
                </a:solidFill>
                <a:latin typeface="IBM Plex Sans Condensed Bold"/>
              </a:rPr>
              <a:t>ZUMO DE NARANJA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208818" y="4340231"/>
            <a:ext cx="629944" cy="25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6"/>
              </a:lnSpc>
            </a:pPr>
            <a:r>
              <a:rPr lang="en-US" sz="1519" spc="10">
                <a:solidFill>
                  <a:srgbClr val="000000"/>
                </a:solidFill>
                <a:latin typeface="IBM Plex Sans Condensed Bold"/>
              </a:rPr>
              <a:t>GAFAS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70262" y="4340231"/>
            <a:ext cx="1011682" cy="25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6"/>
              </a:lnSpc>
            </a:pPr>
            <a:r>
              <a:rPr lang="en-US" sz="1519" spc="10">
                <a:solidFill>
                  <a:srgbClr val="000000"/>
                </a:solidFill>
                <a:latin typeface="IBM Plex Sans Condensed Bold"/>
              </a:rPr>
              <a:t>CAFETERÍA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820923" y="1067056"/>
            <a:ext cx="1147697" cy="1147697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67822" y="6809887"/>
            <a:ext cx="9596140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8">
                <a:solidFill>
                  <a:srgbClr val="000000"/>
                </a:solidFill>
                <a:latin typeface="Open Sans"/>
              </a:rPr>
              <a:t> Pictogramas: ARASAAC (http://www.arasaac.org) Mulberry (http://straight-street.com/) Creado con Picto-Selector (http://www.PictoSelector.eu)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67822" y="6597453"/>
            <a:ext cx="3967959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"/>
              </a:rPr>
              <a:t>Autora: </a:t>
            </a:r>
            <a:r>
              <a:rPr lang="en-US" sz="1100">
                <a:solidFill>
                  <a:srgbClr val="000000"/>
                </a:solidFill>
                <a:latin typeface="Open Sans Bold"/>
              </a:rPr>
              <a:t>Daniela García Díaz. </a:t>
            </a:r>
            <a:r>
              <a:rPr lang="en-US" sz="1100">
                <a:solidFill>
                  <a:srgbClr val="000000"/>
                </a:solidFill>
                <a:latin typeface="Open Sans"/>
              </a:rPr>
              <a:t>SINPROMI.S.L.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83426" y="344353"/>
            <a:ext cx="1720410" cy="62211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332776" y="344353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603" y="2856900"/>
            <a:ext cx="1799358" cy="1829476"/>
            <a:chOff x="0" y="0"/>
            <a:chExt cx="644849" cy="655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4849" cy="655643"/>
            </a:xfrm>
            <a:custGeom>
              <a:avLst/>
              <a:gdLst/>
              <a:ahLst/>
              <a:cxnLst/>
              <a:rect l="l" t="t" r="r" b="b"/>
              <a:pathLst>
                <a:path w="644849" h="655643">
                  <a:moveTo>
                    <a:pt x="0" y="0"/>
                  </a:moveTo>
                  <a:lnTo>
                    <a:pt x="644849" y="0"/>
                  </a:lnTo>
                  <a:lnTo>
                    <a:pt x="644849" y="655643"/>
                  </a:lnTo>
                  <a:lnTo>
                    <a:pt x="0" y="655643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7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6274" y="2822130"/>
            <a:ext cx="1919656" cy="1919656"/>
          </a:xfrm>
          <a:prstGeom prst="rect">
            <a:avLst/>
          </a:prstGeom>
        </p:spPr>
      </p:pic>
      <p:grpSp>
        <p:nvGrpSpPr>
          <p:cNvPr id="6" name="Group 6" descr="Pictograma camiseta"/>
          <p:cNvGrpSpPr/>
          <p:nvPr/>
        </p:nvGrpSpPr>
        <p:grpSpPr>
          <a:xfrm>
            <a:off x="2563961" y="2822130"/>
            <a:ext cx="1919656" cy="1919656"/>
            <a:chOff x="0" y="0"/>
            <a:chExt cx="2559542" cy="2559542"/>
          </a:xfrm>
        </p:grpSpPr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286093" y="46361"/>
              <a:ext cx="2018416" cy="2018520"/>
              <a:chOff x="0" y="0"/>
              <a:chExt cx="1723847" cy="1723936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2" b="-2"/>
                </a:stretch>
              </a:blipFill>
            </p:spPr>
          </p:sp>
        </p:grp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sp>
          <p:nvSpPr>
            <p:cNvPr id="10" name="TextBox 10"/>
            <p:cNvSpPr txBox="1"/>
            <p:nvPr/>
          </p:nvSpPr>
          <p:spPr>
            <a:xfrm>
              <a:off x="653872" y="2006473"/>
              <a:ext cx="1282857" cy="323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2"/>
                </a:lnSpc>
              </a:pPr>
              <a:r>
                <a:rPr lang="en-US" sz="1515" spc="10">
                  <a:solidFill>
                    <a:srgbClr val="000000"/>
                  </a:solidFill>
                  <a:latin typeface="IBM Plex Sans Condensed Bold"/>
                </a:rPr>
                <a:t>CAMISETA</a:t>
              </a:r>
            </a:p>
          </p:txBody>
        </p:sp>
      </p:grpSp>
      <p:grpSp>
        <p:nvGrpSpPr>
          <p:cNvPr id="11" name="Group 11" descr="Pictograma carta"/>
          <p:cNvGrpSpPr/>
          <p:nvPr/>
        </p:nvGrpSpPr>
        <p:grpSpPr>
          <a:xfrm>
            <a:off x="4434944" y="2822130"/>
            <a:ext cx="1919656" cy="1919656"/>
            <a:chOff x="0" y="0"/>
            <a:chExt cx="2559542" cy="255954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270563" y="161172"/>
              <a:ext cx="2018416" cy="2018520"/>
              <a:chOff x="0" y="0"/>
              <a:chExt cx="1723847" cy="172393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r="2" b="-2"/>
                </a:stretch>
              </a:blip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750699" y="2035048"/>
              <a:ext cx="1075980" cy="2892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6"/>
                </a:lnSpc>
              </a:pPr>
              <a:r>
                <a:rPr lang="en-US" sz="1515" spc="10">
                  <a:solidFill>
                    <a:srgbClr val="000000"/>
                  </a:solidFill>
                  <a:latin typeface="IBM Plex Sans Condensed Bold"/>
                </a:rPr>
                <a:t>CARTA</a:t>
              </a:r>
            </a:p>
          </p:txBody>
        </p:sp>
      </p:grpSp>
      <p:grpSp>
        <p:nvGrpSpPr>
          <p:cNvPr id="16" name="Group 16" descr="Pictograma gorro"/>
          <p:cNvGrpSpPr/>
          <p:nvPr/>
        </p:nvGrpSpPr>
        <p:grpSpPr>
          <a:xfrm>
            <a:off x="6305926" y="2822130"/>
            <a:ext cx="1919656" cy="1919656"/>
            <a:chOff x="0" y="0"/>
            <a:chExt cx="2559542" cy="2559542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270563" y="16528"/>
              <a:ext cx="2018416" cy="2018520"/>
              <a:chOff x="0" y="0"/>
              <a:chExt cx="1723847" cy="172393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r="2" b="-2"/>
                </a:stretch>
              </a:blip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852108" y="2000569"/>
              <a:ext cx="855325" cy="323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2"/>
                </a:lnSpc>
              </a:pPr>
              <a:r>
                <a:rPr lang="en-US" sz="1515" spc="10">
                  <a:solidFill>
                    <a:srgbClr val="000000"/>
                  </a:solidFill>
                  <a:latin typeface="IBM Plex Sans Condensed Bold"/>
                </a:rPr>
                <a:t>GORRO</a:t>
              </a:r>
            </a:p>
          </p:txBody>
        </p:sp>
      </p:grpSp>
      <p:grpSp>
        <p:nvGrpSpPr>
          <p:cNvPr id="21" name="Group 21" descr="Pictograma falda"/>
          <p:cNvGrpSpPr/>
          <p:nvPr/>
        </p:nvGrpSpPr>
        <p:grpSpPr>
          <a:xfrm>
            <a:off x="8158212" y="2822130"/>
            <a:ext cx="1919656" cy="1919656"/>
            <a:chOff x="0" y="0"/>
            <a:chExt cx="2559542" cy="2559542"/>
          </a:xfrm>
        </p:grpSpPr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287099" y="46361"/>
              <a:ext cx="1985345" cy="2018520"/>
              <a:chOff x="0" y="0"/>
              <a:chExt cx="1695602" cy="172393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695577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695577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695577" y="1723898"/>
                    </a:lnTo>
                    <a:lnTo>
                      <a:pt x="1695577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1667" b="-2"/>
                </a:stretch>
              </a:blipFill>
            </p:spPr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894205" y="2006473"/>
              <a:ext cx="771132" cy="3237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2"/>
                </a:lnSpc>
              </a:pPr>
              <a:r>
                <a:rPr lang="en-US" sz="1515" spc="10">
                  <a:solidFill>
                    <a:srgbClr val="000000"/>
                  </a:solidFill>
                  <a:latin typeface="IBM Plex Sans Condensed Bold"/>
                </a:rPr>
                <a:t>FALDA</a:t>
              </a:r>
            </a:p>
          </p:txBody>
        </p:sp>
      </p:grpSp>
      <p:pic>
        <p:nvPicPr>
          <p:cNvPr id="26" name="Picture 26" descr="Pictograma tienda de ropa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62852" y="2921914"/>
            <a:ext cx="1426502" cy="1426502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276859" y="4348416"/>
            <a:ext cx="774847" cy="216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6"/>
              </a:lnSpc>
            </a:pPr>
            <a:r>
              <a:rPr lang="en-US" sz="1515" spc="10">
                <a:solidFill>
                  <a:srgbClr val="000000"/>
                </a:solidFill>
                <a:latin typeface="IBM Plex Sans Condensed Bold"/>
              </a:rPr>
              <a:t>TIENDA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820923" y="1067056"/>
            <a:ext cx="1147697" cy="1147697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567822" y="6809887"/>
            <a:ext cx="9596140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8">
                <a:solidFill>
                  <a:srgbClr val="000000"/>
                </a:solidFill>
                <a:latin typeface="Open Sans"/>
              </a:rPr>
              <a:t> Pictogramas: ARASAAC (http://www.arasaac.org) Mulberry (http://straight-street.com/) Creado con Picto-Selector (http://www.PictoSelector.eu)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67822" y="6597453"/>
            <a:ext cx="3967959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"/>
              </a:rPr>
              <a:t>Autora: </a:t>
            </a:r>
            <a:r>
              <a:rPr lang="en-US" sz="1100">
                <a:solidFill>
                  <a:srgbClr val="000000"/>
                </a:solidFill>
                <a:latin typeface="Open Sans Bold"/>
              </a:rPr>
              <a:t>Daniela García Díaz. </a:t>
            </a:r>
            <a:r>
              <a:rPr lang="en-US" sz="1100">
                <a:solidFill>
                  <a:srgbClr val="000000"/>
                </a:solidFill>
                <a:latin typeface="Open Sans"/>
              </a:rPr>
              <a:t>SINPROMI.S.L.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83426" y="344353"/>
            <a:ext cx="1720410" cy="62211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332776" y="344353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603" y="2856900"/>
            <a:ext cx="1799358" cy="1829476"/>
            <a:chOff x="0" y="0"/>
            <a:chExt cx="644849" cy="655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4849" cy="655643"/>
            </a:xfrm>
            <a:custGeom>
              <a:avLst/>
              <a:gdLst/>
              <a:ahLst/>
              <a:cxnLst/>
              <a:rect l="l" t="t" r="r" b="b"/>
              <a:pathLst>
                <a:path w="644849" h="655643">
                  <a:moveTo>
                    <a:pt x="0" y="0"/>
                  </a:moveTo>
                  <a:lnTo>
                    <a:pt x="644849" y="0"/>
                  </a:lnTo>
                  <a:lnTo>
                    <a:pt x="644849" y="655643"/>
                  </a:lnTo>
                  <a:lnTo>
                    <a:pt x="0" y="655643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7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63961" y="2822130"/>
            <a:ext cx="1919656" cy="1919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6274" y="2822130"/>
            <a:ext cx="1919656" cy="1919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34944" y="2822130"/>
            <a:ext cx="1919656" cy="19196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05926" y="2822130"/>
            <a:ext cx="1919656" cy="19196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8212" y="2822130"/>
            <a:ext cx="1919656" cy="1919656"/>
          </a:xfrm>
          <a:prstGeom prst="rect">
            <a:avLst/>
          </a:prstGeom>
        </p:spPr>
      </p:pic>
      <p:grpSp>
        <p:nvGrpSpPr>
          <p:cNvPr id="10" name="Group 10" descr="Pictograma medicamentos"/>
          <p:cNvGrpSpPr>
            <a:grpSpLocks noChangeAspect="1"/>
          </p:cNvGrpSpPr>
          <p:nvPr/>
        </p:nvGrpSpPr>
        <p:grpSpPr>
          <a:xfrm>
            <a:off x="2898652" y="2986424"/>
            <a:ext cx="1273570" cy="1273636"/>
            <a:chOff x="0" y="0"/>
            <a:chExt cx="1723847" cy="17239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23898" cy="1723898"/>
            </a:xfrm>
            <a:custGeom>
              <a:avLst/>
              <a:gdLst/>
              <a:ahLst/>
              <a:cxnLst/>
              <a:rect l="l" t="t" r="r" b="b"/>
              <a:pathLst>
                <a:path w="1723898" h="1723898">
                  <a:moveTo>
                    <a:pt x="0" y="0"/>
                  </a:moveTo>
                  <a:lnTo>
                    <a:pt x="0" y="1723898"/>
                  </a:lnTo>
                  <a:lnTo>
                    <a:pt x="1723898" y="1723898"/>
                  </a:lnTo>
                  <a:lnTo>
                    <a:pt x="1723898" y="0"/>
                  </a:lnTo>
                  <a:close/>
                </a:path>
              </a:pathLst>
            </a:custGeom>
            <a:blipFill>
              <a:blip r:embed="rId4"/>
              <a:stretch>
                <a:fillRect r="2" b="-2"/>
              </a:stretch>
            </a:blipFill>
          </p:spPr>
        </p:sp>
      </p:grpSp>
      <p:grpSp>
        <p:nvGrpSpPr>
          <p:cNvPr id="12" name="Group 12" descr="Pictograma termómetro"/>
          <p:cNvGrpSpPr>
            <a:grpSpLocks noChangeAspect="1"/>
          </p:cNvGrpSpPr>
          <p:nvPr/>
        </p:nvGrpSpPr>
        <p:grpSpPr>
          <a:xfrm>
            <a:off x="4618229" y="2901847"/>
            <a:ext cx="1455542" cy="1455617"/>
            <a:chOff x="0" y="0"/>
            <a:chExt cx="1723847" cy="17239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23898" cy="1723898"/>
            </a:xfrm>
            <a:custGeom>
              <a:avLst/>
              <a:gdLst/>
              <a:ahLst/>
              <a:cxnLst/>
              <a:rect l="l" t="t" r="r" b="b"/>
              <a:pathLst>
                <a:path w="1723898" h="1723898">
                  <a:moveTo>
                    <a:pt x="0" y="0"/>
                  </a:moveTo>
                  <a:lnTo>
                    <a:pt x="0" y="1723898"/>
                  </a:lnTo>
                  <a:lnTo>
                    <a:pt x="1723898" y="1723898"/>
                  </a:lnTo>
                  <a:lnTo>
                    <a:pt x="1723898" y="0"/>
                  </a:lnTo>
                  <a:close/>
                </a:path>
              </a:pathLst>
            </a:custGeom>
            <a:blipFill>
              <a:blip r:embed="rId5"/>
              <a:stretch>
                <a:fillRect r="2" b="-2"/>
              </a:stretch>
            </a:blipFill>
          </p:spPr>
        </p:sp>
      </p:grpSp>
      <p:grpSp>
        <p:nvGrpSpPr>
          <p:cNvPr id="14" name="Group 14" descr="Pictograma silbato"/>
          <p:cNvGrpSpPr>
            <a:grpSpLocks noChangeAspect="1"/>
          </p:cNvGrpSpPr>
          <p:nvPr/>
        </p:nvGrpSpPr>
        <p:grpSpPr>
          <a:xfrm>
            <a:off x="6515005" y="2962388"/>
            <a:ext cx="1501499" cy="1501576"/>
            <a:chOff x="0" y="0"/>
            <a:chExt cx="1723847" cy="17239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23898" cy="1723898"/>
            </a:xfrm>
            <a:custGeom>
              <a:avLst/>
              <a:gdLst/>
              <a:ahLst/>
              <a:cxnLst/>
              <a:rect l="l" t="t" r="r" b="b"/>
              <a:pathLst>
                <a:path w="1723898" h="1723898">
                  <a:moveTo>
                    <a:pt x="0" y="0"/>
                  </a:moveTo>
                  <a:lnTo>
                    <a:pt x="0" y="1723898"/>
                  </a:lnTo>
                  <a:lnTo>
                    <a:pt x="1723898" y="1723898"/>
                  </a:lnTo>
                  <a:lnTo>
                    <a:pt x="1723898" y="0"/>
                  </a:lnTo>
                  <a:close/>
                </a:path>
              </a:pathLst>
            </a:custGeom>
            <a:blipFill>
              <a:blip r:embed="rId6"/>
              <a:stretch>
                <a:fillRect r="2" b="-2"/>
              </a:stretch>
            </a:blipFill>
          </p:spPr>
        </p:sp>
      </p:grpSp>
      <p:grpSp>
        <p:nvGrpSpPr>
          <p:cNvPr id="16" name="Group 16" descr="Pictograma fonedoscopio"/>
          <p:cNvGrpSpPr>
            <a:grpSpLocks noChangeAspect="1"/>
          </p:cNvGrpSpPr>
          <p:nvPr/>
        </p:nvGrpSpPr>
        <p:grpSpPr>
          <a:xfrm>
            <a:off x="8492282" y="2962388"/>
            <a:ext cx="1276345" cy="1297672"/>
            <a:chOff x="0" y="0"/>
            <a:chExt cx="1695602" cy="17239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95577" cy="1723898"/>
            </a:xfrm>
            <a:custGeom>
              <a:avLst/>
              <a:gdLst/>
              <a:ahLst/>
              <a:cxnLst/>
              <a:rect l="l" t="t" r="r" b="b"/>
              <a:pathLst>
                <a:path w="1695577" h="1723898">
                  <a:moveTo>
                    <a:pt x="0" y="0"/>
                  </a:moveTo>
                  <a:lnTo>
                    <a:pt x="0" y="1723898"/>
                  </a:lnTo>
                  <a:lnTo>
                    <a:pt x="1695577" y="1723898"/>
                  </a:lnTo>
                  <a:lnTo>
                    <a:pt x="1695577" y="0"/>
                  </a:lnTo>
                  <a:close/>
                </a:path>
              </a:pathLst>
            </a:custGeom>
            <a:blipFill>
              <a:blip r:embed="rId7"/>
              <a:stretch>
                <a:fillRect r="-1667" b="-2"/>
              </a:stretch>
            </a:blipFill>
          </p:spPr>
        </p:sp>
      </p:grpSp>
      <p:pic>
        <p:nvPicPr>
          <p:cNvPr id="18" name="Picture 18" descr="Pictograma hospital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898834" y="2831005"/>
            <a:ext cx="1530896" cy="1530896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232978" y="4324451"/>
            <a:ext cx="985431" cy="25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6"/>
              </a:lnSpc>
            </a:pPr>
            <a:r>
              <a:rPr lang="en-US" sz="1519" spc="10">
                <a:solidFill>
                  <a:srgbClr val="000000"/>
                </a:solidFill>
                <a:latin typeface="IBM Plex Sans Condensed Bold"/>
              </a:rPr>
              <a:t>HOSPITAL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750571" y="4357464"/>
            <a:ext cx="1569732" cy="217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519" spc="10">
                <a:solidFill>
                  <a:srgbClr val="000000"/>
                </a:solidFill>
                <a:latin typeface="IBM Plex Sans Condensed Bold"/>
              </a:rPr>
              <a:t>MEDICAMENTOS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776606" y="4328889"/>
            <a:ext cx="1236331" cy="25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6"/>
              </a:lnSpc>
            </a:pPr>
            <a:r>
              <a:rPr lang="en-US" sz="1519" spc="10">
                <a:solidFill>
                  <a:srgbClr val="000000"/>
                </a:solidFill>
                <a:latin typeface="IBM Plex Sans Condensed Bold"/>
              </a:rPr>
              <a:t>TERMÓMETRO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888000" y="4324451"/>
            <a:ext cx="775657" cy="2504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6"/>
              </a:lnSpc>
            </a:pPr>
            <a:r>
              <a:rPr lang="en-US" sz="1519" spc="10">
                <a:solidFill>
                  <a:srgbClr val="000000"/>
                </a:solidFill>
                <a:latin typeface="IBM Plex Sans Condensed Bold"/>
              </a:rPr>
              <a:t>SILBATO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318148" y="4361901"/>
            <a:ext cx="1599783" cy="2174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19"/>
              </a:lnSpc>
            </a:pPr>
            <a:r>
              <a:rPr lang="en-US" sz="1519" spc="10">
                <a:solidFill>
                  <a:srgbClr val="000000"/>
                </a:solidFill>
                <a:latin typeface="IBM Plex Sans Condensed Bold"/>
              </a:rPr>
              <a:t>FONENDOSCOPIO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820923" y="1067056"/>
            <a:ext cx="1147697" cy="1147697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67822" y="6809887"/>
            <a:ext cx="9596140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8">
                <a:solidFill>
                  <a:srgbClr val="000000"/>
                </a:solidFill>
                <a:latin typeface="Open Sans"/>
              </a:rPr>
              <a:t> Pictogramas: ARASAAC (http://www.arasaac.org) Mulberry (http://straight-street.com/) Creado con Picto-Selector (http://www.PictoSelector.eu)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67822" y="6597453"/>
            <a:ext cx="3967959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"/>
              </a:rPr>
              <a:t>Autora: </a:t>
            </a:r>
            <a:r>
              <a:rPr lang="en-US" sz="1100">
                <a:solidFill>
                  <a:srgbClr val="000000"/>
                </a:solidFill>
                <a:latin typeface="Open Sans Bold"/>
              </a:rPr>
              <a:t>Daniela García Díaz. </a:t>
            </a:r>
            <a:r>
              <a:rPr lang="en-US" sz="1100">
                <a:solidFill>
                  <a:srgbClr val="000000"/>
                </a:solidFill>
                <a:latin typeface="Open Sans"/>
              </a:rPr>
              <a:t>SINPROMI.S.L.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83426" y="344353"/>
            <a:ext cx="1720410" cy="62211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332776" y="344353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603" y="2856900"/>
            <a:ext cx="1799358" cy="1829476"/>
            <a:chOff x="0" y="0"/>
            <a:chExt cx="644849" cy="655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4849" cy="655643"/>
            </a:xfrm>
            <a:custGeom>
              <a:avLst/>
              <a:gdLst/>
              <a:ahLst/>
              <a:cxnLst/>
              <a:rect l="l" t="t" r="r" b="b"/>
              <a:pathLst>
                <a:path w="644849" h="655643">
                  <a:moveTo>
                    <a:pt x="0" y="0"/>
                  </a:moveTo>
                  <a:lnTo>
                    <a:pt x="644849" y="0"/>
                  </a:lnTo>
                  <a:lnTo>
                    <a:pt x="644849" y="655643"/>
                  </a:lnTo>
                  <a:lnTo>
                    <a:pt x="0" y="655643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7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6274" y="2822130"/>
            <a:ext cx="1919656" cy="1919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05926" y="2822130"/>
            <a:ext cx="1919656" cy="1919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8212" y="2822130"/>
            <a:ext cx="1919656" cy="1919656"/>
          </a:xfrm>
          <a:prstGeom prst="rect">
            <a:avLst/>
          </a:prstGeom>
        </p:spPr>
      </p:pic>
      <p:grpSp>
        <p:nvGrpSpPr>
          <p:cNvPr id="8" name="Group 8" descr="Pictograma cuaderno"/>
          <p:cNvGrpSpPr>
            <a:grpSpLocks noChangeAspect="1"/>
          </p:cNvGrpSpPr>
          <p:nvPr/>
        </p:nvGrpSpPr>
        <p:grpSpPr>
          <a:xfrm>
            <a:off x="6562013" y="2952051"/>
            <a:ext cx="1407481" cy="1407554"/>
            <a:chOff x="0" y="0"/>
            <a:chExt cx="1723847" cy="17239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23898" cy="1723898"/>
            </a:xfrm>
            <a:custGeom>
              <a:avLst/>
              <a:gdLst/>
              <a:ahLst/>
              <a:cxnLst/>
              <a:rect l="l" t="t" r="r" b="b"/>
              <a:pathLst>
                <a:path w="1723898" h="1723898">
                  <a:moveTo>
                    <a:pt x="0" y="0"/>
                  </a:moveTo>
                  <a:lnTo>
                    <a:pt x="0" y="1723898"/>
                  </a:lnTo>
                  <a:lnTo>
                    <a:pt x="1723898" y="1723898"/>
                  </a:lnTo>
                  <a:lnTo>
                    <a:pt x="1723898" y="0"/>
                  </a:lnTo>
                  <a:close/>
                </a:path>
              </a:pathLst>
            </a:custGeom>
            <a:blipFill>
              <a:blip r:embed="rId4"/>
              <a:stretch>
                <a:fillRect r="2" b="-2"/>
              </a:stretch>
            </a:blipFill>
          </p:spPr>
        </p:sp>
      </p:grpSp>
      <p:grpSp>
        <p:nvGrpSpPr>
          <p:cNvPr id="10" name="Group 10" descr="Pictograma pizarra"/>
          <p:cNvGrpSpPr>
            <a:grpSpLocks noChangeAspect="1"/>
          </p:cNvGrpSpPr>
          <p:nvPr/>
        </p:nvGrpSpPr>
        <p:grpSpPr>
          <a:xfrm>
            <a:off x="8371222" y="2952051"/>
            <a:ext cx="1493636" cy="1518594"/>
            <a:chOff x="0" y="0"/>
            <a:chExt cx="1695602" cy="17239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695577" cy="1723898"/>
            </a:xfrm>
            <a:custGeom>
              <a:avLst/>
              <a:gdLst/>
              <a:ahLst/>
              <a:cxnLst/>
              <a:rect l="l" t="t" r="r" b="b"/>
              <a:pathLst>
                <a:path w="1695577" h="1723898">
                  <a:moveTo>
                    <a:pt x="0" y="0"/>
                  </a:moveTo>
                  <a:lnTo>
                    <a:pt x="0" y="1723898"/>
                  </a:lnTo>
                  <a:lnTo>
                    <a:pt x="1695577" y="1723898"/>
                  </a:lnTo>
                  <a:lnTo>
                    <a:pt x="1695577" y="0"/>
                  </a:lnTo>
                  <a:close/>
                </a:path>
              </a:pathLst>
            </a:custGeom>
            <a:blipFill>
              <a:blip r:embed="rId5"/>
              <a:stretch>
                <a:fillRect r="-1667" b="-2"/>
              </a:stretch>
            </a:blipFill>
          </p:spPr>
        </p:sp>
      </p:grpSp>
      <p:grpSp>
        <p:nvGrpSpPr>
          <p:cNvPr id="12" name="Group 12" descr="Pictograma lápiz"/>
          <p:cNvGrpSpPr/>
          <p:nvPr/>
        </p:nvGrpSpPr>
        <p:grpSpPr>
          <a:xfrm>
            <a:off x="2563961" y="2822130"/>
            <a:ext cx="1919656" cy="1919656"/>
            <a:chOff x="0" y="0"/>
            <a:chExt cx="2559542" cy="2559542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grpSp>
          <p:nvGrpSpPr>
            <p:cNvPr id="14" name="Group 14"/>
            <p:cNvGrpSpPr>
              <a:grpSpLocks noChangeAspect="1"/>
            </p:cNvGrpSpPr>
            <p:nvPr/>
          </p:nvGrpSpPr>
          <p:grpSpPr>
            <a:xfrm>
              <a:off x="267427" y="173229"/>
              <a:ext cx="2024688" cy="2024793"/>
              <a:chOff x="0" y="0"/>
              <a:chExt cx="1723847" cy="172393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r="2" b="-2"/>
                </a:stretch>
              </a:blip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944708" y="2021392"/>
              <a:ext cx="701187" cy="324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8"/>
                </a:lnSpc>
              </a:pPr>
              <a:r>
                <a:rPr lang="en-US" sz="1520" spc="10">
                  <a:solidFill>
                    <a:srgbClr val="000000"/>
                  </a:solidFill>
                  <a:latin typeface="IBM Plex Sans Condensed Bold"/>
                </a:rPr>
                <a:t>LÁPIZ</a:t>
              </a:r>
            </a:p>
          </p:txBody>
        </p:sp>
      </p:grpSp>
      <p:grpSp>
        <p:nvGrpSpPr>
          <p:cNvPr id="17" name="Group 17" descr="Pictograma cebolla"/>
          <p:cNvGrpSpPr/>
          <p:nvPr/>
        </p:nvGrpSpPr>
        <p:grpSpPr>
          <a:xfrm>
            <a:off x="4434944" y="2822130"/>
            <a:ext cx="1919656" cy="1919656"/>
            <a:chOff x="0" y="0"/>
            <a:chExt cx="2559542" cy="2559542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288206" y="173229"/>
              <a:ext cx="1853071" cy="1853166"/>
              <a:chOff x="0" y="0"/>
              <a:chExt cx="1723847" cy="172393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2" b="-2"/>
                </a:stretch>
              </a:blipFill>
            </p:spPr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717719" y="2021392"/>
              <a:ext cx="1124104" cy="324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8"/>
                </a:lnSpc>
              </a:pPr>
              <a:r>
                <a:rPr lang="en-US" sz="1520" spc="10">
                  <a:solidFill>
                    <a:srgbClr val="000000"/>
                  </a:solidFill>
                  <a:latin typeface="IBM Plex Sans Condensed Bold"/>
                </a:rPr>
                <a:t>CEBOLLA</a:t>
              </a:r>
            </a:p>
          </p:txBody>
        </p:sp>
      </p:grpSp>
      <p:pic>
        <p:nvPicPr>
          <p:cNvPr id="22" name="Picture 22" descr="Pictograma colegio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24750" y="2856900"/>
            <a:ext cx="1502704" cy="1502704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241414" y="4331030"/>
            <a:ext cx="869378" cy="25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8"/>
              </a:lnSpc>
            </a:pPr>
            <a:r>
              <a:rPr lang="en-US" sz="1520" spc="10">
                <a:solidFill>
                  <a:srgbClr val="000000"/>
                </a:solidFill>
                <a:latin typeface="IBM Plex Sans Condensed Bold"/>
              </a:rPr>
              <a:t> COLEGIO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23268" y="4331030"/>
            <a:ext cx="1084973" cy="25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8"/>
              </a:lnSpc>
            </a:pPr>
            <a:r>
              <a:rPr lang="en-US" sz="1520" spc="10">
                <a:solidFill>
                  <a:srgbClr val="000000"/>
                </a:solidFill>
                <a:latin typeface="IBM Plex Sans Condensed Bold"/>
              </a:rPr>
              <a:t>CUADERNO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704876" y="4331030"/>
            <a:ext cx="826327" cy="250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28"/>
              </a:lnSpc>
            </a:pPr>
            <a:r>
              <a:rPr lang="en-US" sz="1520" spc="10">
                <a:solidFill>
                  <a:srgbClr val="000000"/>
                </a:solidFill>
                <a:latin typeface="IBM Plex Sans Condensed Bold"/>
              </a:rPr>
              <a:t>PIZARRA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820923" y="1067056"/>
            <a:ext cx="1147697" cy="114769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67822" y="6809887"/>
            <a:ext cx="9596140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8">
                <a:solidFill>
                  <a:srgbClr val="000000"/>
                </a:solidFill>
                <a:latin typeface="Open Sans"/>
              </a:rPr>
              <a:t> Pictogramas: ARASAAC (http://www.arasaac.org) Mulberry (http://straight-street.com/) Creado con Picto-Selector (http://www.PictoSelector.eu)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67822" y="6597453"/>
            <a:ext cx="3967959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"/>
              </a:rPr>
              <a:t>Autora: </a:t>
            </a:r>
            <a:r>
              <a:rPr lang="en-US" sz="1100">
                <a:solidFill>
                  <a:srgbClr val="000000"/>
                </a:solidFill>
                <a:latin typeface="Open Sans Bold"/>
              </a:rPr>
              <a:t>Daniela García Díaz. </a:t>
            </a:r>
            <a:r>
              <a:rPr lang="en-US" sz="1100">
                <a:solidFill>
                  <a:srgbClr val="000000"/>
                </a:solidFill>
                <a:latin typeface="Open Sans"/>
              </a:rPr>
              <a:t>SINPROMI.S.L.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83426" y="344353"/>
            <a:ext cx="1720410" cy="62211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332776" y="344353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000" y="1554864"/>
            <a:ext cx="9180000" cy="50048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0"/>
              </a:lnSpc>
            </a:pPr>
            <a:r>
              <a:rPr lang="en-US" sz="1707" dirty="0" err="1">
                <a:solidFill>
                  <a:srgbClr val="000000"/>
                </a:solidFill>
                <a:latin typeface="Open Sans Bold"/>
              </a:rPr>
              <a:t>Objetivo</a:t>
            </a:r>
            <a:r>
              <a:rPr lang="en-US" sz="1707" dirty="0">
                <a:solidFill>
                  <a:srgbClr val="000000"/>
                </a:solidFill>
                <a:latin typeface="Open Sans Bold"/>
              </a:rPr>
              <a:t>: </a:t>
            </a:r>
          </a:p>
          <a:p>
            <a:pPr algn="just">
              <a:lnSpc>
                <a:spcPts val="2390"/>
              </a:lnSpc>
            </a:pPr>
            <a:endParaRPr lang="en-US" sz="1707" dirty="0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2390"/>
              </a:lnSpc>
            </a:pPr>
            <a:r>
              <a:rPr lang="en-US" sz="1707" dirty="0">
                <a:solidFill>
                  <a:srgbClr val="000000"/>
                </a:solidFill>
                <a:latin typeface="Open Sans"/>
              </a:rPr>
              <a:t>A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través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esta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actividad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se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trabajará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categorización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diferentes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entornos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como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la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frutería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el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colegio,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el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hospital...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También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se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puede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utilizar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para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entrenar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aspectos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más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simples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como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el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pulsado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en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el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comunicador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just">
              <a:lnSpc>
                <a:spcPts val="2390"/>
              </a:lnSpc>
            </a:pPr>
            <a:endParaRPr lang="en-US" sz="1707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2390"/>
              </a:lnSpc>
            </a:pPr>
            <a:r>
              <a:rPr lang="en-US" sz="1707" dirty="0">
                <a:solidFill>
                  <a:srgbClr val="000000"/>
                </a:solidFill>
                <a:latin typeface="Open Sans Bold"/>
              </a:rPr>
              <a:t>¿</a:t>
            </a:r>
            <a:r>
              <a:rPr lang="en-US" sz="1707" dirty="0" err="1">
                <a:solidFill>
                  <a:srgbClr val="000000"/>
                </a:solidFill>
                <a:latin typeface="Open Sans Bold"/>
              </a:rPr>
              <a:t>Cómo</a:t>
            </a:r>
            <a:r>
              <a:rPr lang="en-US" sz="1707" dirty="0">
                <a:solidFill>
                  <a:srgbClr val="000000"/>
                </a:solidFill>
                <a:latin typeface="Open Sans Bold"/>
              </a:rPr>
              <a:t> se </a:t>
            </a:r>
            <a:r>
              <a:rPr lang="en-US" sz="1707" dirty="0" err="1">
                <a:solidFill>
                  <a:srgbClr val="000000"/>
                </a:solidFill>
                <a:latin typeface="Open Sans Bold"/>
              </a:rPr>
              <a:t>realiza</a:t>
            </a:r>
            <a:r>
              <a:rPr lang="en-US" sz="1707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 Bold"/>
              </a:rPr>
              <a:t>esta</a:t>
            </a:r>
            <a:r>
              <a:rPr lang="en-US" sz="1707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 Bold"/>
              </a:rPr>
              <a:t>actividad</a:t>
            </a:r>
            <a:r>
              <a:rPr lang="en-US" sz="1707" dirty="0">
                <a:solidFill>
                  <a:srgbClr val="000000"/>
                </a:solidFill>
                <a:latin typeface="Open Sans Bold"/>
              </a:rPr>
              <a:t>?</a:t>
            </a:r>
          </a:p>
          <a:p>
            <a:pPr algn="just">
              <a:lnSpc>
                <a:spcPts val="2390"/>
              </a:lnSpc>
            </a:pPr>
            <a:endParaRPr lang="en-US" sz="1707" dirty="0">
              <a:solidFill>
                <a:srgbClr val="000000"/>
              </a:solidFill>
              <a:latin typeface="Open Sans Bold"/>
            </a:endParaRPr>
          </a:p>
          <a:p>
            <a:pPr algn="just">
              <a:lnSpc>
                <a:spcPts val="2390"/>
              </a:lnSpc>
            </a:pPr>
            <a:r>
              <a:rPr lang="en-US" sz="1707" dirty="0">
                <a:solidFill>
                  <a:srgbClr val="000000"/>
                </a:solidFill>
                <a:latin typeface="Open Sans"/>
              </a:rPr>
              <a:t>En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cada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página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hay que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identificar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la imagen que no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corresponde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esa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categoría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just">
              <a:lnSpc>
                <a:spcPts val="2390"/>
              </a:lnSpc>
            </a:pPr>
            <a:r>
              <a:rPr lang="en-US" sz="1707" dirty="0">
                <a:solidFill>
                  <a:srgbClr val="000000"/>
                </a:solidFill>
                <a:latin typeface="Open Sans"/>
              </a:rPr>
              <a:t>La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elección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de la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respuesta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correcta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se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puede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hacer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diferentes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formas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: </a:t>
            </a:r>
          </a:p>
          <a:p>
            <a:pPr marL="368614" lvl="1" indent="-184307" algn="just">
              <a:lnSpc>
                <a:spcPts val="2390"/>
              </a:lnSpc>
              <a:buFont typeface="Arial"/>
              <a:buChar char="•"/>
            </a:pPr>
            <a:r>
              <a:rPr lang="en-US" sz="1707" dirty="0">
                <a:solidFill>
                  <a:srgbClr val="000000"/>
                </a:solidFill>
                <a:latin typeface="Open Sans"/>
              </a:rPr>
              <a:t>A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través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del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uso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del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propio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comunicador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para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entrenar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el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desplazamiento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entre las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diferentes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categorías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368614" lvl="1" indent="-184307" algn="just">
              <a:lnSpc>
                <a:spcPts val="2390"/>
              </a:lnSpc>
              <a:buFont typeface="Arial"/>
              <a:buChar char="•"/>
            </a:pPr>
            <a:r>
              <a:rPr lang="en-US" sz="1707" dirty="0" err="1">
                <a:solidFill>
                  <a:srgbClr val="000000"/>
                </a:solidFill>
                <a:latin typeface="Open Sans"/>
              </a:rPr>
              <a:t>Ayudándose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del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tablero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AsTeRICS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Grid que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facilitamos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para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trabajar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aspectos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más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simples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como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el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pulsado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368614" lvl="1" indent="-184307" algn="just">
              <a:lnSpc>
                <a:spcPts val="2390"/>
              </a:lnSpc>
              <a:buFont typeface="Arial"/>
              <a:buChar char="•"/>
            </a:pPr>
            <a:r>
              <a:rPr lang="en-US" sz="1707" dirty="0" err="1">
                <a:solidFill>
                  <a:srgbClr val="000000"/>
                </a:solidFill>
                <a:latin typeface="Open Sans"/>
              </a:rPr>
              <a:t>Escribiendo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a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través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del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teclado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de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su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software la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respuesta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1707" dirty="0" err="1">
                <a:solidFill>
                  <a:srgbClr val="000000"/>
                </a:solidFill>
                <a:latin typeface="Open Sans"/>
              </a:rPr>
              <a:t>correcta</a:t>
            </a:r>
            <a:r>
              <a:rPr lang="en-US" sz="1707" dirty="0">
                <a:solidFill>
                  <a:srgbClr val="000000"/>
                </a:solidFill>
                <a:latin typeface="Open Sans"/>
              </a:rPr>
              <a:t>. </a:t>
            </a:r>
          </a:p>
          <a:p>
            <a:pPr algn="just">
              <a:lnSpc>
                <a:spcPts val="2390"/>
              </a:lnSpc>
            </a:pPr>
            <a:endParaRPr lang="en-US" sz="1707" dirty="0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2390"/>
              </a:lnSpc>
            </a:pPr>
            <a:endParaRPr lang="en-US" sz="1707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7822" y="6809887"/>
            <a:ext cx="9596140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8">
                <a:solidFill>
                  <a:srgbClr val="000000"/>
                </a:solidFill>
                <a:latin typeface="Open Sans"/>
              </a:rPr>
              <a:t> Pictogramas: ARASAAC (http://www.arasaac.org) Mulberry (http://straight-street.com/) Creado con Picto-Selector (http://www.PictoSelector.eu)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7822" y="6597453"/>
            <a:ext cx="3967959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"/>
              </a:rPr>
              <a:t>Autora: </a:t>
            </a:r>
            <a:r>
              <a:rPr lang="en-US" sz="1100">
                <a:solidFill>
                  <a:srgbClr val="000000"/>
                </a:solidFill>
                <a:latin typeface="Open Sans Bold"/>
              </a:rPr>
              <a:t>Daniela García Díaz. </a:t>
            </a:r>
            <a:r>
              <a:rPr lang="en-US" sz="1100">
                <a:solidFill>
                  <a:srgbClr val="000000"/>
                </a:solidFill>
                <a:latin typeface="Open Sans"/>
              </a:rPr>
              <a:t>SINPROMI.S.L.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3426" y="344353"/>
            <a:ext cx="1720410" cy="6221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32776" y="344353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000" y="1569417"/>
            <a:ext cx="9180000" cy="26426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90"/>
              </a:lnSpc>
            </a:pPr>
            <a:r>
              <a:rPr lang="en-US" sz="1707">
                <a:solidFill>
                  <a:srgbClr val="000000"/>
                </a:solidFill>
                <a:latin typeface="Open Sans Bold"/>
              </a:rPr>
              <a:t>Importar el tablero de AsTeRICS Grid en su dispositivo: </a:t>
            </a:r>
          </a:p>
          <a:p>
            <a:pPr algn="just">
              <a:lnSpc>
                <a:spcPts val="2390"/>
              </a:lnSpc>
            </a:pPr>
            <a:endParaRPr lang="en-US" sz="1707">
              <a:solidFill>
                <a:srgbClr val="000000"/>
              </a:solidFill>
              <a:latin typeface="Open Sans Bold"/>
            </a:endParaRPr>
          </a:p>
          <a:p>
            <a:pPr marL="368614" lvl="1" indent="-184307" algn="just">
              <a:lnSpc>
                <a:spcPts val="2390"/>
              </a:lnSpc>
              <a:buFont typeface="Arial"/>
              <a:buChar char="•"/>
            </a:pPr>
            <a:r>
              <a:rPr lang="en-US" sz="1707">
                <a:solidFill>
                  <a:srgbClr val="000000"/>
                </a:solidFill>
                <a:latin typeface="Open Sans"/>
              </a:rPr>
              <a:t>Descargar el archivo a través del ordenador.</a:t>
            </a:r>
          </a:p>
          <a:p>
            <a:pPr marL="368614" lvl="1" indent="-184307" algn="just">
              <a:lnSpc>
                <a:spcPts val="2390"/>
              </a:lnSpc>
              <a:buFont typeface="Arial"/>
              <a:buChar char="•"/>
            </a:pPr>
            <a:r>
              <a:rPr lang="en-US" sz="1707">
                <a:solidFill>
                  <a:srgbClr val="000000"/>
                </a:solidFill>
                <a:latin typeface="Open Sans"/>
              </a:rPr>
              <a:t>Abrimos su usuario de AsTeRICS Grid y en el apartado "gestionar tableros" seleccionamos en la esquina superior derecha "más" y seleccionamos "importar tablero/s". Después seleccionamos el archivo y lo abrimos.</a:t>
            </a:r>
          </a:p>
          <a:p>
            <a:pPr marL="368614" lvl="1" indent="-184307" algn="just">
              <a:lnSpc>
                <a:spcPts val="2390"/>
              </a:lnSpc>
              <a:buFont typeface="Arial"/>
              <a:buChar char="•"/>
            </a:pPr>
            <a:r>
              <a:rPr lang="en-US" sz="1707">
                <a:solidFill>
                  <a:srgbClr val="000000"/>
                </a:solidFill>
                <a:latin typeface="Open Sans"/>
              </a:rPr>
              <a:t>Seleccionamos la actividad del intruso y le damos a "mostrar" para comenzar con la actividad.</a:t>
            </a:r>
          </a:p>
          <a:p>
            <a:pPr algn="just">
              <a:lnSpc>
                <a:spcPts val="2390"/>
              </a:lnSpc>
            </a:pPr>
            <a:endParaRPr lang="en-US" sz="1707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67822" y="6809887"/>
            <a:ext cx="9596140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8">
                <a:solidFill>
                  <a:srgbClr val="000000"/>
                </a:solidFill>
                <a:latin typeface="Open Sans"/>
              </a:rPr>
              <a:t> Pictogramas: ARASAAC (http://www.arasaac.org) Mulberry (http://straight-street.com/) Creado con Picto-Selector (http://www.PictoSelector.eu)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7822" y="6597453"/>
            <a:ext cx="3967959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"/>
              </a:rPr>
              <a:t>Autora: </a:t>
            </a:r>
            <a:r>
              <a:rPr lang="en-US" sz="1100">
                <a:solidFill>
                  <a:srgbClr val="000000"/>
                </a:solidFill>
                <a:latin typeface="Open Sans Bold"/>
              </a:rPr>
              <a:t>Daniela García Díaz. </a:t>
            </a:r>
            <a:r>
              <a:rPr lang="en-US" sz="1100">
                <a:solidFill>
                  <a:srgbClr val="000000"/>
                </a:solidFill>
                <a:latin typeface="Open Sans"/>
              </a:rPr>
              <a:t>SINPROMI.S.L.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83426" y="344353"/>
            <a:ext cx="1720410" cy="6221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332776" y="344353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Pictograma cuchillo"/>
          <p:cNvGrpSpPr/>
          <p:nvPr/>
        </p:nvGrpSpPr>
        <p:grpSpPr>
          <a:xfrm>
            <a:off x="2563961" y="2822130"/>
            <a:ext cx="1919656" cy="1919656"/>
            <a:chOff x="0" y="0"/>
            <a:chExt cx="2559542" cy="25595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200031" y="150399"/>
              <a:ext cx="2231112" cy="2231227"/>
              <a:chOff x="0" y="0"/>
              <a:chExt cx="1723847" cy="172393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2" b="-2"/>
                </a:stretch>
              </a:blip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560302" y="2037159"/>
              <a:ext cx="1339053" cy="32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7" spc="25">
                  <a:solidFill>
                    <a:srgbClr val="000000"/>
                  </a:solidFill>
                  <a:latin typeface="IBM Plex Sans Bold"/>
                </a:rPr>
                <a:t>CUCHILLO </a:t>
              </a:r>
            </a:p>
          </p:txBody>
        </p:sp>
      </p:grpSp>
      <p:grpSp>
        <p:nvGrpSpPr>
          <p:cNvPr id="7" name="Group 7" descr="Pictograma carne"/>
          <p:cNvGrpSpPr/>
          <p:nvPr/>
        </p:nvGrpSpPr>
        <p:grpSpPr>
          <a:xfrm>
            <a:off x="4434944" y="2822130"/>
            <a:ext cx="1919656" cy="1919656"/>
            <a:chOff x="0" y="0"/>
            <a:chExt cx="2559542" cy="2559542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64899" y="0"/>
              <a:ext cx="2340151" cy="2340272"/>
              <a:chOff x="0" y="0"/>
              <a:chExt cx="1723847" cy="172393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r="2" b="-2"/>
                </a:stretch>
              </a:blip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822529" y="2053967"/>
              <a:ext cx="949157" cy="325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7" spc="25">
                  <a:solidFill>
                    <a:srgbClr val="000000"/>
                  </a:solidFill>
                  <a:latin typeface="IBM Plex Sans Bold"/>
                </a:rPr>
                <a:t>CARNE 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</p:grpSp>
      <p:grpSp>
        <p:nvGrpSpPr>
          <p:cNvPr id="12" name="Group 12" descr="Pictograma bate y pelota"/>
          <p:cNvGrpSpPr/>
          <p:nvPr/>
        </p:nvGrpSpPr>
        <p:grpSpPr>
          <a:xfrm>
            <a:off x="6305926" y="2822130"/>
            <a:ext cx="1919656" cy="1919656"/>
            <a:chOff x="0" y="0"/>
            <a:chExt cx="2559542" cy="2559542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64899" y="0"/>
              <a:ext cx="2340151" cy="2340272"/>
              <a:chOff x="0" y="0"/>
              <a:chExt cx="1723847" cy="172393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r="2" b="-2"/>
                </a:stretch>
              </a:blip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239900" y="2053967"/>
              <a:ext cx="1990407" cy="325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37"/>
                </a:lnSpc>
              </a:pPr>
              <a:r>
                <a:rPr lang="en-US" sz="1527" spc="29">
                  <a:solidFill>
                    <a:srgbClr val="000000"/>
                  </a:solidFill>
                  <a:latin typeface="IBM Plex Sans Bold"/>
                </a:rPr>
                <a:t>BATE Y PELOTA</a:t>
              </a:r>
            </a:p>
          </p:txBody>
        </p: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</p:grpSp>
      <p:grpSp>
        <p:nvGrpSpPr>
          <p:cNvPr id="17" name="Group 17" descr="Pictograma filete de carne"/>
          <p:cNvGrpSpPr/>
          <p:nvPr/>
        </p:nvGrpSpPr>
        <p:grpSpPr>
          <a:xfrm>
            <a:off x="8158212" y="2822130"/>
            <a:ext cx="1919656" cy="1919656"/>
            <a:chOff x="0" y="0"/>
            <a:chExt cx="2559542" cy="2559542"/>
          </a:xfrm>
        </p:grpSpPr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89827" y="0"/>
              <a:ext cx="2301808" cy="2340272"/>
              <a:chOff x="0" y="0"/>
              <a:chExt cx="1695602" cy="1723936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695577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695577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695577" y="1723898"/>
                    </a:lnTo>
                    <a:lnTo>
                      <a:pt x="1695577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1667" b="-2"/>
                </a:stretch>
              </a:blip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133042" y="2053966"/>
              <a:ext cx="2345569" cy="325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7" spc="45">
                  <a:solidFill>
                    <a:srgbClr val="000000"/>
                  </a:solidFill>
                  <a:latin typeface="IBM Plex Sans Bold"/>
                </a:rPr>
                <a:t>FILETE DE CARNE</a:t>
              </a:r>
            </a:p>
          </p:txBody>
        </p:sp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</p:grpSp>
      <p:grpSp>
        <p:nvGrpSpPr>
          <p:cNvPr id="22" name="Group 22" descr="Pictograma carnicería"/>
          <p:cNvGrpSpPr/>
          <p:nvPr/>
        </p:nvGrpSpPr>
        <p:grpSpPr>
          <a:xfrm>
            <a:off x="716274" y="2822130"/>
            <a:ext cx="1919656" cy="1919656"/>
            <a:chOff x="0" y="0"/>
            <a:chExt cx="2559542" cy="2559542"/>
          </a:xfrm>
        </p:grpSpPr>
        <p:grpSp>
          <p:nvGrpSpPr>
            <p:cNvPr id="23" name="Group 23"/>
            <p:cNvGrpSpPr/>
            <p:nvPr/>
          </p:nvGrpSpPr>
          <p:grpSpPr>
            <a:xfrm>
              <a:off x="64439" y="46361"/>
              <a:ext cx="2399144" cy="2439301"/>
              <a:chOff x="0" y="0"/>
              <a:chExt cx="644849" cy="655643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644849" cy="655643"/>
              </a:xfrm>
              <a:custGeom>
                <a:avLst/>
                <a:gdLst/>
                <a:ahLst/>
                <a:cxnLst/>
                <a:rect l="l" t="t" r="r" b="b"/>
                <a:pathLst>
                  <a:path w="644849" h="655643">
                    <a:moveTo>
                      <a:pt x="0" y="0"/>
                    </a:moveTo>
                    <a:lnTo>
                      <a:pt x="644849" y="0"/>
                    </a:lnTo>
                    <a:lnTo>
                      <a:pt x="644849" y="655643"/>
                    </a:lnTo>
                    <a:lnTo>
                      <a:pt x="0" y="655643"/>
                    </a:ln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25" name="TextBox 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308545" y="137058"/>
              <a:ext cx="1824838" cy="1824838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77804" y="2037159"/>
              <a:ext cx="1655579" cy="32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7" spc="25">
                  <a:solidFill>
                    <a:srgbClr val="000000"/>
                  </a:solidFill>
                  <a:latin typeface="IBM Plex Sans Bold"/>
                </a:rPr>
                <a:t>CARNICERÍA </a:t>
              </a: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820923" y="1067056"/>
            <a:ext cx="1147697" cy="1147697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567822" y="6809887"/>
            <a:ext cx="9596140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8">
                <a:solidFill>
                  <a:srgbClr val="000000"/>
                </a:solidFill>
                <a:latin typeface="Open Sans"/>
              </a:rPr>
              <a:t> Pictogramas: ARASAAC (http://www.arasaac.org) Mulberry (http://straight-street.com/) Creado con Picto-Selector (http://www.PictoSelector.eu)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67822" y="6597453"/>
            <a:ext cx="3967959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"/>
              </a:rPr>
              <a:t>Autora: </a:t>
            </a:r>
            <a:r>
              <a:rPr lang="en-US" sz="1100">
                <a:solidFill>
                  <a:srgbClr val="000000"/>
                </a:solidFill>
                <a:latin typeface="Open Sans Bold"/>
              </a:rPr>
              <a:t>Daniela García Díaz. </a:t>
            </a:r>
            <a:r>
              <a:rPr lang="en-US" sz="1100">
                <a:solidFill>
                  <a:srgbClr val="000000"/>
                </a:solidFill>
                <a:latin typeface="Open Sans"/>
              </a:rPr>
              <a:t>SINPROMI.S.L.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83426" y="344353"/>
            <a:ext cx="1720410" cy="62211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332776" y="344353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Pictograma pan"/>
          <p:cNvGrpSpPr/>
          <p:nvPr/>
        </p:nvGrpSpPr>
        <p:grpSpPr>
          <a:xfrm>
            <a:off x="2563961" y="2822130"/>
            <a:ext cx="1919656" cy="1919656"/>
            <a:chOff x="0" y="0"/>
            <a:chExt cx="2559542" cy="25595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138460" y="95876"/>
              <a:ext cx="2340151" cy="2340272"/>
              <a:chOff x="0" y="0"/>
              <a:chExt cx="1723847" cy="1723936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2" b="-2"/>
                </a:stretch>
              </a:blip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976282" y="2053966"/>
              <a:ext cx="606979" cy="32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7" spc="25">
                  <a:solidFill>
                    <a:srgbClr val="000000"/>
                  </a:solidFill>
                  <a:latin typeface="IBM Plex Sans Bold"/>
                </a:rPr>
                <a:t>PAN </a:t>
              </a:r>
            </a:p>
          </p:txBody>
        </p:sp>
      </p:grpSp>
      <p:grpSp>
        <p:nvGrpSpPr>
          <p:cNvPr id="7" name="Group 7" descr="Pictograma harina"/>
          <p:cNvGrpSpPr/>
          <p:nvPr/>
        </p:nvGrpSpPr>
        <p:grpSpPr>
          <a:xfrm>
            <a:off x="4434944" y="2822130"/>
            <a:ext cx="1919656" cy="1919656"/>
            <a:chOff x="0" y="0"/>
            <a:chExt cx="2559542" cy="2559542"/>
          </a:xfrm>
        </p:grpSpPr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38460" y="95876"/>
              <a:ext cx="2340151" cy="2340272"/>
              <a:chOff x="0" y="0"/>
              <a:chExt cx="1723847" cy="172393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r="2" b="-2"/>
                </a:stretch>
              </a:blipFill>
            </p:spPr>
          </p:sp>
        </p:grpSp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sp>
          <p:nvSpPr>
            <p:cNvPr id="11" name="TextBox 11"/>
            <p:cNvSpPr txBox="1"/>
            <p:nvPr/>
          </p:nvSpPr>
          <p:spPr>
            <a:xfrm>
              <a:off x="719578" y="2053966"/>
              <a:ext cx="1177915" cy="32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7" spc="25">
                  <a:solidFill>
                    <a:srgbClr val="000000"/>
                  </a:solidFill>
                  <a:latin typeface="IBM Plex Sans Bold"/>
                </a:rPr>
                <a:t>HARINA </a:t>
              </a:r>
            </a:p>
          </p:txBody>
        </p:sp>
      </p:grpSp>
      <p:grpSp>
        <p:nvGrpSpPr>
          <p:cNvPr id="12" name="Group 12" descr="Pictograma panadería"/>
          <p:cNvGrpSpPr/>
          <p:nvPr/>
        </p:nvGrpSpPr>
        <p:grpSpPr>
          <a:xfrm>
            <a:off x="716274" y="2822130"/>
            <a:ext cx="1919656" cy="1919656"/>
            <a:chOff x="0" y="0"/>
            <a:chExt cx="2559542" cy="2559542"/>
          </a:xfrm>
        </p:grpSpPr>
        <p:grpSp>
          <p:nvGrpSpPr>
            <p:cNvPr id="13" name="Group 13"/>
            <p:cNvGrpSpPr/>
            <p:nvPr/>
          </p:nvGrpSpPr>
          <p:grpSpPr>
            <a:xfrm>
              <a:off x="64439" y="46361"/>
              <a:ext cx="2399144" cy="2439301"/>
              <a:chOff x="0" y="0"/>
              <a:chExt cx="644849" cy="655643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644849" cy="655643"/>
              </a:xfrm>
              <a:custGeom>
                <a:avLst/>
                <a:gdLst/>
                <a:ahLst/>
                <a:cxnLst/>
                <a:rect l="l" t="t" r="r" b="b"/>
                <a:pathLst>
                  <a:path w="644849" h="655643">
                    <a:moveTo>
                      <a:pt x="0" y="0"/>
                    </a:moveTo>
                    <a:lnTo>
                      <a:pt x="644849" y="0"/>
                    </a:lnTo>
                    <a:lnTo>
                      <a:pt x="644849" y="655643"/>
                    </a:lnTo>
                    <a:lnTo>
                      <a:pt x="0" y="655643"/>
                    </a:ln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385884" y="286649"/>
              <a:ext cx="1756253" cy="1756253"/>
            </a:xfrm>
            <a:prstGeom prst="rect">
              <a:avLst/>
            </a:prstGeom>
          </p:spPr>
        </p:pic>
        <p:sp>
          <p:nvSpPr>
            <p:cNvPr id="18" name="TextBox 18"/>
            <p:cNvSpPr txBox="1"/>
            <p:nvPr/>
          </p:nvSpPr>
          <p:spPr>
            <a:xfrm>
              <a:off x="477211" y="2014327"/>
              <a:ext cx="1605119" cy="32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7" spc="25">
                  <a:solidFill>
                    <a:srgbClr val="000000"/>
                  </a:solidFill>
                  <a:latin typeface="IBM Plex Sans Bold"/>
                </a:rPr>
                <a:t>PANADERÍA </a:t>
              </a:r>
            </a:p>
          </p:txBody>
        </p:sp>
      </p:grpSp>
      <p:grpSp>
        <p:nvGrpSpPr>
          <p:cNvPr id="19" name="Group 19" descr="Pictograma kiwi"/>
          <p:cNvGrpSpPr/>
          <p:nvPr/>
        </p:nvGrpSpPr>
        <p:grpSpPr>
          <a:xfrm>
            <a:off x="6305926" y="2822130"/>
            <a:ext cx="1919656" cy="1919656"/>
            <a:chOff x="0" y="0"/>
            <a:chExt cx="2559542" cy="2559542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97231" y="95876"/>
              <a:ext cx="2340151" cy="2340272"/>
              <a:chOff x="0" y="0"/>
              <a:chExt cx="1723847" cy="172393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2" b="-2"/>
                </a:stretch>
              </a:blipFill>
            </p:spPr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sp>
          <p:nvSpPr>
            <p:cNvPr id="23" name="TextBox 23"/>
            <p:cNvSpPr txBox="1"/>
            <p:nvPr/>
          </p:nvSpPr>
          <p:spPr>
            <a:xfrm>
              <a:off x="916089" y="2014327"/>
              <a:ext cx="727364" cy="32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7" spc="25">
                  <a:solidFill>
                    <a:srgbClr val="000000"/>
                  </a:solidFill>
                  <a:latin typeface="IBM Plex Sans Bold"/>
                </a:rPr>
                <a:t>KIWI </a:t>
              </a:r>
            </a:p>
          </p:txBody>
        </p:sp>
      </p:grpSp>
      <p:grpSp>
        <p:nvGrpSpPr>
          <p:cNvPr id="24" name="Group 24" descr="Pictograma rodillo"/>
          <p:cNvGrpSpPr/>
          <p:nvPr/>
        </p:nvGrpSpPr>
        <p:grpSpPr>
          <a:xfrm>
            <a:off x="8158212" y="2822130"/>
            <a:ext cx="1919656" cy="1919656"/>
            <a:chOff x="0" y="0"/>
            <a:chExt cx="2559542" cy="2559542"/>
          </a:xfrm>
        </p:grpSpPr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128867" y="95876"/>
              <a:ext cx="2301808" cy="2340272"/>
              <a:chOff x="0" y="0"/>
              <a:chExt cx="1695602" cy="1723936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1695577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695577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695577" y="1723898"/>
                    </a:lnTo>
                    <a:lnTo>
                      <a:pt x="1695577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r="-1667" b="-2"/>
                </a:stretch>
              </a:blipFill>
            </p:spPr>
          </p:sp>
        </p:grpSp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682779" y="2014327"/>
              <a:ext cx="1193984" cy="32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7" spc="25">
                  <a:solidFill>
                    <a:srgbClr val="000000"/>
                  </a:solidFill>
                  <a:latin typeface="IBM Plex Sans Bold"/>
                </a:rPr>
                <a:t>RODILLO </a:t>
              </a: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820923" y="1067056"/>
            <a:ext cx="1147697" cy="1147697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567822" y="6809887"/>
            <a:ext cx="9596140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8">
                <a:solidFill>
                  <a:srgbClr val="000000"/>
                </a:solidFill>
                <a:latin typeface="Open Sans"/>
              </a:rPr>
              <a:t> Pictogramas: ARASAAC (http://www.arasaac.org) Mulberry (http://straight-street.com/) Creado con Picto-Selector (http://www.PictoSelector.eu)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67822" y="6597453"/>
            <a:ext cx="3967959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"/>
              </a:rPr>
              <a:t>Autora: </a:t>
            </a:r>
            <a:r>
              <a:rPr lang="en-US" sz="1100">
                <a:solidFill>
                  <a:srgbClr val="000000"/>
                </a:solidFill>
                <a:latin typeface="Open Sans Bold"/>
              </a:rPr>
              <a:t>Daniela García Díaz. </a:t>
            </a:r>
            <a:r>
              <a:rPr lang="en-US" sz="1100">
                <a:solidFill>
                  <a:srgbClr val="000000"/>
                </a:solidFill>
                <a:latin typeface="Open Sans"/>
              </a:rPr>
              <a:t>SINPROMI.S.L.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83426" y="344353"/>
            <a:ext cx="1720410" cy="62211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332776" y="344353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603" y="2856900"/>
            <a:ext cx="1799358" cy="1829476"/>
            <a:chOff x="0" y="0"/>
            <a:chExt cx="644849" cy="655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4849" cy="655643"/>
            </a:xfrm>
            <a:custGeom>
              <a:avLst/>
              <a:gdLst/>
              <a:ahLst/>
              <a:cxnLst/>
              <a:rect l="l" t="t" r="r" b="b"/>
              <a:pathLst>
                <a:path w="644849" h="655643">
                  <a:moveTo>
                    <a:pt x="0" y="0"/>
                  </a:moveTo>
                  <a:lnTo>
                    <a:pt x="644849" y="0"/>
                  </a:lnTo>
                  <a:lnTo>
                    <a:pt x="644849" y="655643"/>
                  </a:lnTo>
                  <a:lnTo>
                    <a:pt x="0" y="655643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7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6274" y="2822130"/>
            <a:ext cx="1919656" cy="1919656"/>
          </a:xfrm>
          <a:prstGeom prst="rect">
            <a:avLst/>
          </a:prstGeom>
        </p:spPr>
      </p:pic>
      <p:grpSp>
        <p:nvGrpSpPr>
          <p:cNvPr id="6" name="Group 6" descr="Pictograma pescado"/>
          <p:cNvGrpSpPr/>
          <p:nvPr/>
        </p:nvGrpSpPr>
        <p:grpSpPr>
          <a:xfrm>
            <a:off x="2563961" y="2822130"/>
            <a:ext cx="1919656" cy="1919656"/>
            <a:chOff x="0" y="0"/>
            <a:chExt cx="2559542" cy="255954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grpSp>
          <p:nvGrpSpPr>
            <p:cNvPr id="8" name="Group 8"/>
            <p:cNvGrpSpPr>
              <a:grpSpLocks noChangeAspect="1"/>
            </p:cNvGrpSpPr>
            <p:nvPr/>
          </p:nvGrpSpPr>
          <p:grpSpPr>
            <a:xfrm>
              <a:off x="155429" y="95876"/>
              <a:ext cx="2339214" cy="2339334"/>
              <a:chOff x="0" y="0"/>
              <a:chExt cx="1723847" cy="172393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4"/>
                <a:stretch>
                  <a:fillRect r="2" b="-2"/>
                </a:stretch>
              </a:blip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690083" y="2014447"/>
              <a:ext cx="1269906" cy="325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6" spc="25">
                  <a:solidFill>
                    <a:srgbClr val="000000"/>
                  </a:solidFill>
                  <a:latin typeface="IBM Plex Sans Bold"/>
                </a:rPr>
                <a:t>PESCADO </a:t>
              </a:r>
            </a:p>
          </p:txBody>
        </p:sp>
      </p:grpSp>
      <p:grpSp>
        <p:nvGrpSpPr>
          <p:cNvPr id="11" name="Group 11" descr="Pictograma marisco"/>
          <p:cNvGrpSpPr/>
          <p:nvPr/>
        </p:nvGrpSpPr>
        <p:grpSpPr>
          <a:xfrm>
            <a:off x="4434944" y="2822130"/>
            <a:ext cx="1919656" cy="1919656"/>
            <a:chOff x="0" y="0"/>
            <a:chExt cx="2559542" cy="255954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110164" y="95876"/>
              <a:ext cx="2339214" cy="2339334"/>
              <a:chOff x="0" y="0"/>
              <a:chExt cx="1723847" cy="172393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r="2" b="-2"/>
                </a:stretch>
              </a:blip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658784" y="2014327"/>
              <a:ext cx="1241973" cy="325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6" spc="25">
                  <a:solidFill>
                    <a:srgbClr val="000000"/>
                  </a:solidFill>
                  <a:latin typeface="IBM Plex Sans Bold"/>
                </a:rPr>
                <a:t>MARISCO </a:t>
              </a:r>
            </a:p>
          </p:txBody>
        </p:sp>
      </p:grpSp>
      <p:grpSp>
        <p:nvGrpSpPr>
          <p:cNvPr id="16" name="Group 16" descr="Pictograma camiseta"/>
          <p:cNvGrpSpPr/>
          <p:nvPr/>
        </p:nvGrpSpPr>
        <p:grpSpPr>
          <a:xfrm>
            <a:off x="6305926" y="2822130"/>
            <a:ext cx="1919656" cy="1919656"/>
            <a:chOff x="0" y="0"/>
            <a:chExt cx="2559542" cy="2559542"/>
          </a:xfrm>
        </p:grpSpPr>
        <p:grpSp>
          <p:nvGrpSpPr>
            <p:cNvPr id="17" name="Group 17"/>
            <p:cNvGrpSpPr>
              <a:grpSpLocks noChangeAspect="1"/>
            </p:cNvGrpSpPr>
            <p:nvPr/>
          </p:nvGrpSpPr>
          <p:grpSpPr>
            <a:xfrm>
              <a:off x="110164" y="95876"/>
              <a:ext cx="2339214" cy="2339334"/>
              <a:chOff x="0" y="0"/>
              <a:chExt cx="1723847" cy="1723936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r="2" b="-2"/>
                </a:stretch>
              </a:blip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569222" y="2014447"/>
              <a:ext cx="1421099" cy="3258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6" spc="25">
                  <a:solidFill>
                    <a:srgbClr val="000000"/>
                  </a:solidFill>
                  <a:latin typeface="IBM Plex Sans Bold"/>
                </a:rPr>
                <a:t>CAMISETA </a:t>
              </a:r>
            </a:p>
          </p:txBody>
        </p:sp>
      </p:grpSp>
      <p:grpSp>
        <p:nvGrpSpPr>
          <p:cNvPr id="21" name="Group 21" descr="Pictograma cuchillo"/>
          <p:cNvGrpSpPr/>
          <p:nvPr/>
        </p:nvGrpSpPr>
        <p:grpSpPr>
          <a:xfrm>
            <a:off x="8158212" y="2822130"/>
            <a:ext cx="1919656" cy="1919656"/>
            <a:chOff x="0" y="0"/>
            <a:chExt cx="2559542" cy="2559542"/>
          </a:xfrm>
        </p:grpSpPr>
        <p:grpSp>
          <p:nvGrpSpPr>
            <p:cNvPr id="22" name="Group 22"/>
            <p:cNvGrpSpPr>
              <a:grpSpLocks noChangeAspect="1"/>
            </p:cNvGrpSpPr>
            <p:nvPr/>
          </p:nvGrpSpPr>
          <p:grpSpPr>
            <a:xfrm>
              <a:off x="155886" y="110104"/>
              <a:ext cx="2300886" cy="2339334"/>
              <a:chOff x="0" y="0"/>
              <a:chExt cx="1695602" cy="172393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695577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695577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695577" y="1723898"/>
                    </a:lnTo>
                    <a:lnTo>
                      <a:pt x="1695577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-1667" b="-2"/>
                </a:stretch>
              </a:blipFill>
            </p:spPr>
          </p:sp>
        </p:grpSp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sp>
          <p:nvSpPr>
            <p:cNvPr id="25" name="TextBox 25"/>
            <p:cNvSpPr txBox="1"/>
            <p:nvPr/>
          </p:nvSpPr>
          <p:spPr>
            <a:xfrm>
              <a:off x="635085" y="2014327"/>
              <a:ext cx="1342487" cy="3258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6" spc="25">
                  <a:solidFill>
                    <a:srgbClr val="000000"/>
                  </a:solidFill>
                  <a:latin typeface="IBM Plex Sans Bold"/>
                </a:rPr>
                <a:t>CUCHILLO </a:t>
              </a:r>
            </a:p>
          </p:txBody>
        </p:sp>
      </p:grpSp>
      <p:pic>
        <p:nvPicPr>
          <p:cNvPr id="26" name="Picture 26" descr="Pictograma pescadería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76057" y="2971209"/>
            <a:ext cx="1376451" cy="1376451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1038995" y="4319085"/>
            <a:ext cx="1274215" cy="2515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7"/>
              </a:lnSpc>
            </a:pPr>
            <a:r>
              <a:rPr lang="en-US" sz="1526" spc="25">
                <a:solidFill>
                  <a:srgbClr val="000000"/>
                </a:solidFill>
                <a:latin typeface="IBM Plex Sans Bold"/>
              </a:rPr>
              <a:t>PESCADERÍA 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820923" y="1067056"/>
            <a:ext cx="1147697" cy="1147697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567822" y="6809887"/>
            <a:ext cx="9596140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8">
                <a:solidFill>
                  <a:srgbClr val="000000"/>
                </a:solidFill>
                <a:latin typeface="Open Sans"/>
              </a:rPr>
              <a:t> Pictogramas: ARASAAC (http://www.arasaac.org) Mulberry (http://straight-street.com/) Creado con Picto-Selector (http://www.PictoSelector.eu)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67822" y="6597453"/>
            <a:ext cx="3967959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"/>
              </a:rPr>
              <a:t>Autora: </a:t>
            </a:r>
            <a:r>
              <a:rPr lang="en-US" sz="1100">
                <a:solidFill>
                  <a:srgbClr val="000000"/>
                </a:solidFill>
                <a:latin typeface="Open Sans Bold"/>
              </a:rPr>
              <a:t>Daniela García Díaz. </a:t>
            </a:r>
            <a:r>
              <a:rPr lang="en-US" sz="1100">
                <a:solidFill>
                  <a:srgbClr val="000000"/>
                </a:solidFill>
                <a:latin typeface="Open Sans"/>
              </a:rPr>
              <a:t>SINPROMI.S.L.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83426" y="344353"/>
            <a:ext cx="1720410" cy="62211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332776" y="344353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8212" y="2822130"/>
            <a:ext cx="1919656" cy="1919656"/>
          </a:xfrm>
          <a:prstGeom prst="rect">
            <a:avLst/>
          </a:prstGeom>
        </p:spPr>
      </p:pic>
      <p:grpSp>
        <p:nvGrpSpPr>
          <p:cNvPr id="3" name="Group 3" descr="Pictograma escalera"/>
          <p:cNvGrpSpPr>
            <a:grpSpLocks noChangeAspect="1"/>
          </p:cNvGrpSpPr>
          <p:nvPr/>
        </p:nvGrpSpPr>
        <p:grpSpPr>
          <a:xfrm>
            <a:off x="8284121" y="2904356"/>
            <a:ext cx="1726356" cy="1755204"/>
            <a:chOff x="0" y="0"/>
            <a:chExt cx="1695602" cy="172393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95577" cy="1723898"/>
            </a:xfrm>
            <a:custGeom>
              <a:avLst/>
              <a:gdLst/>
              <a:ahLst/>
              <a:cxnLst/>
              <a:rect l="l" t="t" r="r" b="b"/>
              <a:pathLst>
                <a:path w="1695577" h="1723898">
                  <a:moveTo>
                    <a:pt x="0" y="0"/>
                  </a:moveTo>
                  <a:lnTo>
                    <a:pt x="0" y="1723898"/>
                  </a:lnTo>
                  <a:lnTo>
                    <a:pt x="1695577" y="1723898"/>
                  </a:lnTo>
                  <a:lnTo>
                    <a:pt x="1695577" y="0"/>
                  </a:lnTo>
                  <a:close/>
                </a:path>
              </a:pathLst>
            </a:custGeom>
            <a:blipFill>
              <a:blip r:embed="rId4"/>
              <a:stretch>
                <a:fillRect r="-1667" b="-2"/>
              </a:stretch>
            </a:blipFill>
          </p:spPr>
        </p:sp>
      </p:grpSp>
      <p:grpSp>
        <p:nvGrpSpPr>
          <p:cNvPr id="5" name="Group 5" descr="Pictograma manguera"/>
          <p:cNvGrpSpPr/>
          <p:nvPr/>
        </p:nvGrpSpPr>
        <p:grpSpPr>
          <a:xfrm>
            <a:off x="2563961" y="2822130"/>
            <a:ext cx="1919656" cy="1919656"/>
            <a:chOff x="0" y="0"/>
            <a:chExt cx="2559542" cy="2559542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154492" y="94938"/>
              <a:ext cx="2340151" cy="2340272"/>
              <a:chOff x="0" y="0"/>
              <a:chExt cx="1723847" cy="172393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r="2" b="-2"/>
                </a:stretch>
              </a:blip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sp>
          <p:nvSpPr>
            <p:cNvPr id="9" name="TextBox 9"/>
            <p:cNvSpPr txBox="1"/>
            <p:nvPr/>
          </p:nvSpPr>
          <p:spPr>
            <a:xfrm>
              <a:off x="567277" y="2060440"/>
              <a:ext cx="1514580" cy="32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7" spc="25">
                  <a:solidFill>
                    <a:srgbClr val="000000"/>
                  </a:solidFill>
                  <a:latin typeface="IBM Plex Sans Bold"/>
                </a:rPr>
                <a:t>MANGUERA </a:t>
              </a:r>
            </a:p>
          </p:txBody>
        </p:sp>
      </p:grpSp>
      <p:grpSp>
        <p:nvGrpSpPr>
          <p:cNvPr id="10" name="Group 10" descr="Pictograma zapatos"/>
          <p:cNvGrpSpPr/>
          <p:nvPr/>
        </p:nvGrpSpPr>
        <p:grpSpPr>
          <a:xfrm>
            <a:off x="4434944" y="2822130"/>
            <a:ext cx="1919656" cy="1919656"/>
            <a:chOff x="0" y="0"/>
            <a:chExt cx="2559542" cy="2559542"/>
          </a:xfrm>
        </p:grpSpPr>
        <p:grpSp>
          <p:nvGrpSpPr>
            <p:cNvPr id="11" name="Group 11"/>
            <p:cNvGrpSpPr>
              <a:grpSpLocks noChangeAspect="1"/>
            </p:cNvGrpSpPr>
            <p:nvPr/>
          </p:nvGrpSpPr>
          <p:grpSpPr>
            <a:xfrm>
              <a:off x="129092" y="110104"/>
              <a:ext cx="2340151" cy="2340272"/>
              <a:chOff x="0" y="0"/>
              <a:chExt cx="1723847" cy="172393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r="2" b="-2"/>
                </a:stretch>
              </a:blipFill>
            </p:spPr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609190" y="2014447"/>
              <a:ext cx="1211103" cy="32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7" spc="25">
                  <a:solidFill>
                    <a:srgbClr val="000000"/>
                  </a:solidFill>
                  <a:latin typeface="IBM Plex Sans Bold"/>
                </a:rPr>
                <a:t>ZAPATOS </a:t>
              </a:r>
            </a:p>
          </p:txBody>
        </p:sp>
      </p:grpSp>
      <p:grpSp>
        <p:nvGrpSpPr>
          <p:cNvPr id="15" name="Group 15" descr="Pictograma extintor"/>
          <p:cNvGrpSpPr/>
          <p:nvPr/>
        </p:nvGrpSpPr>
        <p:grpSpPr>
          <a:xfrm>
            <a:off x="6305926" y="2822130"/>
            <a:ext cx="1919656" cy="1919656"/>
            <a:chOff x="0" y="0"/>
            <a:chExt cx="2559542" cy="2559542"/>
          </a:xfrm>
        </p:grpSpPr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97231" y="110104"/>
              <a:ext cx="2340151" cy="2340272"/>
              <a:chOff x="0" y="0"/>
              <a:chExt cx="1723847" cy="172393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2" b="-2"/>
                </a:stretch>
              </a:blipFill>
            </p:spPr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607535" y="2014327"/>
              <a:ext cx="1344473" cy="3259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37"/>
                </a:lnSpc>
              </a:pPr>
              <a:r>
                <a:rPr lang="en-US" sz="1527" spc="25">
                  <a:solidFill>
                    <a:srgbClr val="000000"/>
                  </a:solidFill>
                  <a:latin typeface="IBM Plex Sans Bold"/>
                </a:rPr>
                <a:t>EXTINTOR </a:t>
              </a:r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8634514" y="4332064"/>
            <a:ext cx="1025571" cy="25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7"/>
              </a:lnSpc>
            </a:pPr>
            <a:r>
              <a:rPr lang="en-US" sz="1527" spc="25">
                <a:solidFill>
                  <a:srgbClr val="000000"/>
                </a:solidFill>
                <a:latin typeface="IBM Plex Sans Bold"/>
              </a:rPr>
              <a:t>ESCALERA </a:t>
            </a:r>
          </a:p>
        </p:txBody>
      </p:sp>
      <p:grpSp>
        <p:nvGrpSpPr>
          <p:cNvPr id="21" name="Group 21" descr="Pictograma parque de bomberos"/>
          <p:cNvGrpSpPr/>
          <p:nvPr/>
        </p:nvGrpSpPr>
        <p:grpSpPr>
          <a:xfrm>
            <a:off x="716274" y="2822130"/>
            <a:ext cx="1919656" cy="1919656"/>
            <a:chOff x="0" y="0"/>
            <a:chExt cx="2559542" cy="2559542"/>
          </a:xfrm>
        </p:grpSpPr>
        <p:grpSp>
          <p:nvGrpSpPr>
            <p:cNvPr id="22" name="Group 22"/>
            <p:cNvGrpSpPr/>
            <p:nvPr/>
          </p:nvGrpSpPr>
          <p:grpSpPr>
            <a:xfrm>
              <a:off x="64439" y="46361"/>
              <a:ext cx="2399144" cy="2439301"/>
              <a:chOff x="0" y="0"/>
              <a:chExt cx="644849" cy="65564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644849" cy="655643"/>
              </a:xfrm>
              <a:custGeom>
                <a:avLst/>
                <a:gdLst/>
                <a:ahLst/>
                <a:cxnLst/>
                <a:rect l="l" t="t" r="r" b="b"/>
                <a:pathLst>
                  <a:path w="644849" h="655643">
                    <a:moveTo>
                      <a:pt x="0" y="0"/>
                    </a:moveTo>
                    <a:lnTo>
                      <a:pt x="644849" y="0"/>
                    </a:lnTo>
                    <a:lnTo>
                      <a:pt x="644849" y="655643"/>
                    </a:lnTo>
                    <a:lnTo>
                      <a:pt x="0" y="655643"/>
                    </a:ln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284271" y="175648"/>
              <a:ext cx="1959479" cy="1959479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226163" y="2106552"/>
              <a:ext cx="2107216" cy="2337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496"/>
                </a:lnSpc>
              </a:pPr>
              <a:r>
                <a:rPr lang="en-US" sz="1068" spc="18">
                  <a:solidFill>
                    <a:srgbClr val="000000"/>
                  </a:solidFill>
                  <a:latin typeface="IBM Plex Sans Bold"/>
                </a:rPr>
                <a:t>PARQUE DE BOMBEROS</a:t>
              </a:r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820923" y="1067056"/>
            <a:ext cx="1147697" cy="1147697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567822" y="6809887"/>
            <a:ext cx="9596140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8">
                <a:solidFill>
                  <a:srgbClr val="000000"/>
                </a:solidFill>
                <a:latin typeface="Open Sans"/>
              </a:rPr>
              <a:t> Pictogramas: ARASAAC (http://www.arasaac.org) Mulberry (http://straight-street.com/) Creado con Picto-Selector (http://www.PictoSelector.eu)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67822" y="6597453"/>
            <a:ext cx="3967959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"/>
              </a:rPr>
              <a:t>Autora: </a:t>
            </a:r>
            <a:r>
              <a:rPr lang="en-US" sz="1100">
                <a:solidFill>
                  <a:srgbClr val="000000"/>
                </a:solidFill>
                <a:latin typeface="Open Sans Bold"/>
              </a:rPr>
              <a:t>Daniela García Díaz. </a:t>
            </a:r>
            <a:r>
              <a:rPr lang="en-US" sz="1100">
                <a:solidFill>
                  <a:srgbClr val="000000"/>
                </a:solidFill>
                <a:latin typeface="Open Sans"/>
              </a:rPr>
              <a:t>SINPROMI.S.L.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83426" y="344353"/>
            <a:ext cx="1720410" cy="622113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332776" y="344353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 descr="Pictograma frutería"/>
          <p:cNvGrpSpPr/>
          <p:nvPr/>
        </p:nvGrpSpPr>
        <p:grpSpPr>
          <a:xfrm>
            <a:off x="716274" y="2822130"/>
            <a:ext cx="1919656" cy="1919656"/>
            <a:chOff x="0" y="0"/>
            <a:chExt cx="2559542" cy="2559542"/>
          </a:xfrm>
        </p:grpSpPr>
        <p:grpSp>
          <p:nvGrpSpPr>
            <p:cNvPr id="3" name="Group 3"/>
            <p:cNvGrpSpPr/>
            <p:nvPr/>
          </p:nvGrpSpPr>
          <p:grpSpPr>
            <a:xfrm>
              <a:off x="64439" y="46361"/>
              <a:ext cx="2399144" cy="2439301"/>
              <a:chOff x="0" y="0"/>
              <a:chExt cx="644849" cy="65564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44849" cy="655643"/>
              </a:xfrm>
              <a:custGeom>
                <a:avLst/>
                <a:gdLst/>
                <a:ahLst/>
                <a:cxnLst/>
                <a:rect l="l" t="t" r="r" b="b"/>
                <a:pathLst>
                  <a:path w="644849" h="655643">
                    <a:moveTo>
                      <a:pt x="0" y="0"/>
                    </a:moveTo>
                    <a:lnTo>
                      <a:pt x="644849" y="0"/>
                    </a:lnTo>
                    <a:lnTo>
                      <a:pt x="644849" y="655643"/>
                    </a:lnTo>
                    <a:lnTo>
                      <a:pt x="0" y="655643"/>
                    </a:lnTo>
                    <a:close/>
                  </a:path>
                </a:pathLst>
              </a:custGeom>
              <a:solidFill>
                <a:srgbClr val="FFDE59"/>
              </a:solidFill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37"/>
                  </a:lnSpc>
                </a:pPr>
                <a:endParaRPr/>
              </a:p>
            </p:txBody>
          </p:sp>
        </p:grpSp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40510" y="195901"/>
              <a:ext cx="1847001" cy="1847001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611188" y="2014327"/>
              <a:ext cx="1305646" cy="324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6"/>
                </a:lnSpc>
              </a:pPr>
              <a:r>
                <a:rPr lang="en-US" sz="1519" spc="25">
                  <a:solidFill>
                    <a:srgbClr val="000000"/>
                  </a:solidFill>
                  <a:latin typeface="IBM Plex Sans Bold"/>
                </a:rPr>
                <a:t>FRUTERÍA </a:t>
              </a:r>
            </a:p>
          </p:txBody>
        </p:sp>
      </p:grpSp>
      <p:grpSp>
        <p:nvGrpSpPr>
          <p:cNvPr id="9" name="Group 9" descr="Pictograma pera"/>
          <p:cNvGrpSpPr/>
          <p:nvPr/>
        </p:nvGrpSpPr>
        <p:grpSpPr>
          <a:xfrm>
            <a:off x="2563961" y="2822130"/>
            <a:ext cx="1919656" cy="1919656"/>
            <a:chOff x="0" y="0"/>
            <a:chExt cx="2559542" cy="2559542"/>
          </a:xfrm>
        </p:grpSpPr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115773" y="95876"/>
              <a:ext cx="2328070" cy="2328190"/>
              <a:chOff x="0" y="0"/>
              <a:chExt cx="1723847" cy="1723936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5"/>
                <a:stretch>
                  <a:fillRect r="2" b="-2"/>
                </a:stretch>
              </a:blipFill>
            </p:spPr>
          </p:sp>
        </p:grpSp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907028" y="2015863"/>
              <a:ext cx="745486" cy="324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6"/>
                </a:lnSpc>
              </a:pPr>
              <a:r>
                <a:rPr lang="en-US" sz="1519" spc="25">
                  <a:solidFill>
                    <a:srgbClr val="000000"/>
                  </a:solidFill>
                  <a:latin typeface="IBM Plex Sans Bold"/>
                </a:rPr>
                <a:t>PERA </a:t>
              </a:r>
            </a:p>
          </p:txBody>
        </p:sp>
      </p:grpSp>
      <p:grpSp>
        <p:nvGrpSpPr>
          <p:cNvPr id="14" name="Group 14" descr="Pictograma tarta"/>
          <p:cNvGrpSpPr/>
          <p:nvPr/>
        </p:nvGrpSpPr>
        <p:grpSpPr>
          <a:xfrm>
            <a:off x="4434944" y="2822130"/>
            <a:ext cx="1919656" cy="1919656"/>
            <a:chOff x="0" y="0"/>
            <a:chExt cx="2559542" cy="255954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grpSp>
          <p:nvGrpSpPr>
            <p:cNvPr id="16" name="Group 16"/>
            <p:cNvGrpSpPr>
              <a:grpSpLocks noChangeAspect="1"/>
            </p:cNvGrpSpPr>
            <p:nvPr/>
          </p:nvGrpSpPr>
          <p:grpSpPr>
            <a:xfrm>
              <a:off x="115736" y="110104"/>
              <a:ext cx="2328070" cy="2328190"/>
              <a:chOff x="0" y="0"/>
              <a:chExt cx="1723847" cy="172393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6"/>
                <a:stretch>
                  <a:fillRect r="2" b="-2"/>
                </a:stretch>
              </a:blipFill>
            </p:spPr>
          </p:sp>
        </p:grpSp>
        <p:sp>
          <p:nvSpPr>
            <p:cNvPr id="18" name="TextBox 18"/>
            <p:cNvSpPr txBox="1"/>
            <p:nvPr/>
          </p:nvSpPr>
          <p:spPr>
            <a:xfrm>
              <a:off x="877699" y="2015863"/>
              <a:ext cx="867662" cy="324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6"/>
                </a:lnSpc>
              </a:pPr>
              <a:r>
                <a:rPr lang="en-US" sz="1519" spc="25">
                  <a:solidFill>
                    <a:srgbClr val="000000"/>
                  </a:solidFill>
                  <a:latin typeface="IBM Plex Sans Bold"/>
                </a:rPr>
                <a:t>TARTA </a:t>
              </a:r>
            </a:p>
          </p:txBody>
        </p:sp>
      </p:grpSp>
      <p:grpSp>
        <p:nvGrpSpPr>
          <p:cNvPr id="19" name="Group 19" descr="Pictograma plátano"/>
          <p:cNvGrpSpPr/>
          <p:nvPr/>
        </p:nvGrpSpPr>
        <p:grpSpPr>
          <a:xfrm>
            <a:off x="6305926" y="2822130"/>
            <a:ext cx="1919656" cy="1919656"/>
            <a:chOff x="0" y="0"/>
            <a:chExt cx="2559542" cy="2559542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grpSp>
          <p:nvGrpSpPr>
            <p:cNvPr id="21" name="Group 21"/>
            <p:cNvGrpSpPr>
              <a:grpSpLocks noChangeAspect="1"/>
            </p:cNvGrpSpPr>
            <p:nvPr/>
          </p:nvGrpSpPr>
          <p:grpSpPr>
            <a:xfrm>
              <a:off x="115736" y="110104"/>
              <a:ext cx="2328070" cy="2328190"/>
              <a:chOff x="0" y="0"/>
              <a:chExt cx="1723847" cy="1723936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723898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723898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723898" y="1723898"/>
                    </a:lnTo>
                    <a:lnTo>
                      <a:pt x="1723898" y="0"/>
                    </a:lnTo>
                    <a:close/>
                  </a:path>
                </a:pathLst>
              </a:custGeom>
              <a:blipFill>
                <a:blip r:embed="rId7"/>
                <a:stretch>
                  <a:fillRect r="2" b="-2"/>
                </a:stretch>
              </a:blip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729257" y="2015744"/>
              <a:ext cx="1231985" cy="324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6"/>
                </a:lnSpc>
              </a:pPr>
              <a:r>
                <a:rPr lang="en-US" sz="1519" spc="25">
                  <a:solidFill>
                    <a:srgbClr val="000000"/>
                  </a:solidFill>
                  <a:latin typeface="IBM Plex Sans Bold"/>
                </a:rPr>
                <a:t>PLÁTANO </a:t>
              </a:r>
            </a:p>
          </p:txBody>
        </p:sp>
      </p:grpSp>
      <p:grpSp>
        <p:nvGrpSpPr>
          <p:cNvPr id="24" name="Group 24" descr="Pictograma sandía"/>
          <p:cNvGrpSpPr/>
          <p:nvPr/>
        </p:nvGrpSpPr>
        <p:grpSpPr>
          <a:xfrm>
            <a:off x="8158212" y="2822130"/>
            <a:ext cx="1919656" cy="1919656"/>
            <a:chOff x="0" y="0"/>
            <a:chExt cx="2559542" cy="2559542"/>
          </a:xfrm>
        </p:grpSpPr>
        <p:pic>
          <p:nvPicPr>
            <p:cNvPr id="25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559542" cy="2559542"/>
            </a:xfrm>
            <a:prstGeom prst="rect">
              <a:avLst/>
            </a:prstGeom>
          </p:spPr>
        </p:pic>
        <p:grpSp>
          <p:nvGrpSpPr>
            <p:cNvPr id="26" name="Group 26"/>
            <p:cNvGrpSpPr>
              <a:grpSpLocks noChangeAspect="1"/>
            </p:cNvGrpSpPr>
            <p:nvPr/>
          </p:nvGrpSpPr>
          <p:grpSpPr>
            <a:xfrm>
              <a:off x="140627" y="115676"/>
              <a:ext cx="2289925" cy="2328190"/>
              <a:chOff x="0" y="0"/>
              <a:chExt cx="1695602" cy="172393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695577" cy="1723898"/>
              </a:xfrm>
              <a:custGeom>
                <a:avLst/>
                <a:gdLst/>
                <a:ahLst/>
                <a:cxnLst/>
                <a:rect l="l" t="t" r="r" b="b"/>
                <a:pathLst>
                  <a:path w="1695577" h="1723898">
                    <a:moveTo>
                      <a:pt x="0" y="0"/>
                    </a:moveTo>
                    <a:lnTo>
                      <a:pt x="0" y="1723898"/>
                    </a:lnTo>
                    <a:lnTo>
                      <a:pt x="1695577" y="1723898"/>
                    </a:lnTo>
                    <a:lnTo>
                      <a:pt x="1695577" y="0"/>
                    </a:lnTo>
                    <a:close/>
                  </a:path>
                </a:pathLst>
              </a:custGeom>
              <a:blipFill>
                <a:blip r:embed="rId8"/>
                <a:stretch>
                  <a:fillRect r="-1667" b="-2"/>
                </a:stretch>
              </a:blipFill>
            </p:spPr>
          </p:sp>
        </p:grpSp>
        <p:sp>
          <p:nvSpPr>
            <p:cNvPr id="28" name="TextBox 28"/>
            <p:cNvSpPr txBox="1"/>
            <p:nvPr/>
          </p:nvSpPr>
          <p:spPr>
            <a:xfrm>
              <a:off x="773494" y="2015744"/>
              <a:ext cx="1024193" cy="3244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26"/>
                </a:lnSpc>
              </a:pPr>
              <a:r>
                <a:rPr lang="en-US" sz="1519" spc="25">
                  <a:solidFill>
                    <a:srgbClr val="000000"/>
                  </a:solidFill>
                  <a:latin typeface="IBM Plex Sans Bold"/>
                </a:rPr>
                <a:t>SANDÍA </a:t>
              </a:r>
            </a:p>
          </p:txBody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820923" y="1067056"/>
            <a:ext cx="1147697" cy="1147697"/>
          </a:xfrm>
          <a:prstGeom prst="rect">
            <a:avLst/>
          </a:prstGeom>
        </p:spPr>
      </p:pic>
      <p:sp>
        <p:nvSpPr>
          <p:cNvPr id="30" name="TextBox 30"/>
          <p:cNvSpPr txBox="1"/>
          <p:nvPr/>
        </p:nvSpPr>
        <p:spPr>
          <a:xfrm>
            <a:off x="567822" y="6809887"/>
            <a:ext cx="9596140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8">
                <a:solidFill>
                  <a:srgbClr val="000000"/>
                </a:solidFill>
                <a:latin typeface="Open Sans"/>
              </a:rPr>
              <a:t> Pictogramas: ARASAAC (http://www.arasaac.org) Mulberry (http://straight-street.com/) Creado con Picto-Selector (http://www.PictoSelector.eu)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67822" y="6597453"/>
            <a:ext cx="3967959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"/>
              </a:rPr>
              <a:t>Autora: </a:t>
            </a:r>
            <a:r>
              <a:rPr lang="en-US" sz="1100">
                <a:solidFill>
                  <a:srgbClr val="000000"/>
                </a:solidFill>
                <a:latin typeface="Open Sans Bold"/>
              </a:rPr>
              <a:t>Daniela García Díaz. </a:t>
            </a:r>
            <a:r>
              <a:rPr lang="en-US" sz="1100">
                <a:solidFill>
                  <a:srgbClr val="000000"/>
                </a:solidFill>
                <a:latin typeface="Open Sans"/>
              </a:rPr>
              <a:t>SINPROMI.S.L.</a:t>
            </a: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83426" y="344353"/>
            <a:ext cx="1720410" cy="62211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332776" y="344353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4603" y="2856900"/>
            <a:ext cx="1799358" cy="1829476"/>
            <a:chOff x="0" y="0"/>
            <a:chExt cx="644849" cy="6556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44849" cy="655643"/>
            </a:xfrm>
            <a:custGeom>
              <a:avLst/>
              <a:gdLst/>
              <a:ahLst/>
              <a:cxnLst/>
              <a:rect l="l" t="t" r="r" b="b"/>
              <a:pathLst>
                <a:path w="644849" h="655643">
                  <a:moveTo>
                    <a:pt x="0" y="0"/>
                  </a:moveTo>
                  <a:lnTo>
                    <a:pt x="644849" y="0"/>
                  </a:lnTo>
                  <a:lnTo>
                    <a:pt x="644849" y="655643"/>
                  </a:lnTo>
                  <a:lnTo>
                    <a:pt x="0" y="655643"/>
                  </a:lnTo>
                  <a:close/>
                </a:path>
              </a:pathLst>
            </a:custGeom>
            <a:solidFill>
              <a:srgbClr val="FFDE5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37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63961" y="2822130"/>
            <a:ext cx="1919656" cy="19196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16274" y="2822130"/>
            <a:ext cx="1919656" cy="191965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434944" y="2822130"/>
            <a:ext cx="1919656" cy="191965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305926" y="2822130"/>
            <a:ext cx="1919656" cy="191965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158212" y="2822130"/>
            <a:ext cx="1919656" cy="1919656"/>
          </a:xfrm>
          <a:prstGeom prst="rect">
            <a:avLst/>
          </a:prstGeom>
        </p:spPr>
      </p:pic>
      <p:grpSp>
        <p:nvGrpSpPr>
          <p:cNvPr id="10" name="Group 10" descr="Pictograma peine"/>
          <p:cNvGrpSpPr>
            <a:grpSpLocks noChangeAspect="1"/>
          </p:cNvGrpSpPr>
          <p:nvPr/>
        </p:nvGrpSpPr>
        <p:grpSpPr>
          <a:xfrm>
            <a:off x="2808223" y="2912974"/>
            <a:ext cx="1431133" cy="1431206"/>
            <a:chOff x="0" y="0"/>
            <a:chExt cx="1723847" cy="1723936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23898" cy="1723898"/>
            </a:xfrm>
            <a:custGeom>
              <a:avLst/>
              <a:gdLst/>
              <a:ahLst/>
              <a:cxnLst/>
              <a:rect l="l" t="t" r="r" b="b"/>
              <a:pathLst>
                <a:path w="1723898" h="1723898">
                  <a:moveTo>
                    <a:pt x="0" y="0"/>
                  </a:moveTo>
                  <a:lnTo>
                    <a:pt x="0" y="1723898"/>
                  </a:lnTo>
                  <a:lnTo>
                    <a:pt x="1723898" y="1723898"/>
                  </a:lnTo>
                  <a:lnTo>
                    <a:pt x="1723898" y="0"/>
                  </a:lnTo>
                  <a:close/>
                </a:path>
              </a:pathLst>
            </a:custGeom>
            <a:blipFill>
              <a:blip r:embed="rId4"/>
              <a:stretch>
                <a:fillRect r="2" b="-2"/>
              </a:stretch>
            </a:blipFill>
          </p:spPr>
        </p:sp>
      </p:grpSp>
      <p:grpSp>
        <p:nvGrpSpPr>
          <p:cNvPr id="12" name="Group 12" descr="Pictograma tijeras"/>
          <p:cNvGrpSpPr>
            <a:grpSpLocks noChangeAspect="1"/>
          </p:cNvGrpSpPr>
          <p:nvPr/>
        </p:nvGrpSpPr>
        <p:grpSpPr>
          <a:xfrm>
            <a:off x="4679206" y="2912974"/>
            <a:ext cx="1431133" cy="1431206"/>
            <a:chOff x="0" y="0"/>
            <a:chExt cx="1723847" cy="17239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723898" cy="1723898"/>
            </a:xfrm>
            <a:custGeom>
              <a:avLst/>
              <a:gdLst/>
              <a:ahLst/>
              <a:cxnLst/>
              <a:rect l="l" t="t" r="r" b="b"/>
              <a:pathLst>
                <a:path w="1723898" h="1723898">
                  <a:moveTo>
                    <a:pt x="0" y="0"/>
                  </a:moveTo>
                  <a:lnTo>
                    <a:pt x="0" y="1723898"/>
                  </a:lnTo>
                  <a:lnTo>
                    <a:pt x="1723898" y="1723898"/>
                  </a:lnTo>
                  <a:lnTo>
                    <a:pt x="1723898" y="0"/>
                  </a:lnTo>
                  <a:close/>
                </a:path>
              </a:pathLst>
            </a:custGeom>
            <a:blipFill>
              <a:blip r:embed="rId5"/>
              <a:stretch>
                <a:fillRect r="2" b="-2"/>
              </a:stretch>
            </a:blipFill>
          </p:spPr>
        </p:sp>
      </p:grpSp>
      <p:grpSp>
        <p:nvGrpSpPr>
          <p:cNvPr id="14" name="Group 14" descr="Pictograma secador"/>
          <p:cNvGrpSpPr>
            <a:grpSpLocks noChangeAspect="1"/>
          </p:cNvGrpSpPr>
          <p:nvPr/>
        </p:nvGrpSpPr>
        <p:grpSpPr>
          <a:xfrm>
            <a:off x="6602250" y="2912974"/>
            <a:ext cx="1431133" cy="1431206"/>
            <a:chOff x="0" y="0"/>
            <a:chExt cx="1723847" cy="172393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723898" cy="1723898"/>
            </a:xfrm>
            <a:custGeom>
              <a:avLst/>
              <a:gdLst/>
              <a:ahLst/>
              <a:cxnLst/>
              <a:rect l="l" t="t" r="r" b="b"/>
              <a:pathLst>
                <a:path w="1723898" h="1723898">
                  <a:moveTo>
                    <a:pt x="0" y="0"/>
                  </a:moveTo>
                  <a:lnTo>
                    <a:pt x="0" y="1723898"/>
                  </a:lnTo>
                  <a:lnTo>
                    <a:pt x="1723898" y="1723898"/>
                  </a:lnTo>
                  <a:lnTo>
                    <a:pt x="1723898" y="0"/>
                  </a:lnTo>
                  <a:close/>
                </a:path>
              </a:pathLst>
            </a:custGeom>
            <a:blipFill>
              <a:blip r:embed="rId6"/>
              <a:stretch>
                <a:fillRect r="2" b="-2"/>
              </a:stretch>
            </a:blipFill>
          </p:spPr>
        </p:sp>
      </p:grpSp>
      <p:grpSp>
        <p:nvGrpSpPr>
          <p:cNvPr id="16" name="Group 16" descr="Pictograma coche"/>
          <p:cNvGrpSpPr>
            <a:grpSpLocks noChangeAspect="1"/>
          </p:cNvGrpSpPr>
          <p:nvPr/>
        </p:nvGrpSpPr>
        <p:grpSpPr>
          <a:xfrm>
            <a:off x="8414198" y="2912974"/>
            <a:ext cx="1407684" cy="1431206"/>
            <a:chOff x="0" y="0"/>
            <a:chExt cx="1695602" cy="172393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695577" cy="1723898"/>
            </a:xfrm>
            <a:custGeom>
              <a:avLst/>
              <a:gdLst/>
              <a:ahLst/>
              <a:cxnLst/>
              <a:rect l="l" t="t" r="r" b="b"/>
              <a:pathLst>
                <a:path w="1695577" h="1723898">
                  <a:moveTo>
                    <a:pt x="0" y="0"/>
                  </a:moveTo>
                  <a:lnTo>
                    <a:pt x="0" y="1723898"/>
                  </a:lnTo>
                  <a:lnTo>
                    <a:pt x="1695577" y="1723898"/>
                  </a:lnTo>
                  <a:lnTo>
                    <a:pt x="1695577" y="0"/>
                  </a:lnTo>
                  <a:close/>
                </a:path>
              </a:pathLst>
            </a:custGeom>
            <a:blipFill>
              <a:blip r:embed="rId7"/>
              <a:stretch>
                <a:fillRect r="-1667" b="-2"/>
              </a:stretch>
            </a:blipFill>
          </p:spPr>
        </p:sp>
      </p:grpSp>
      <p:pic>
        <p:nvPicPr>
          <p:cNvPr id="18" name="Picture 18" descr="Pictograma peluquería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88597" y="2952892"/>
            <a:ext cx="1351371" cy="1351371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1116583" y="4315606"/>
            <a:ext cx="1119039" cy="25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7"/>
              </a:lnSpc>
            </a:pPr>
            <a:r>
              <a:rPr lang="en-US" sz="1527" spc="10">
                <a:solidFill>
                  <a:srgbClr val="000000"/>
                </a:solidFill>
                <a:latin typeface="IBM Plex Sans Condensed Bold"/>
              </a:rPr>
              <a:t>PELUQUERÍA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252591" y="4315606"/>
            <a:ext cx="542397" cy="25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7"/>
              </a:lnSpc>
            </a:pPr>
            <a:r>
              <a:rPr lang="en-US" sz="1527" spc="10">
                <a:solidFill>
                  <a:srgbClr val="000000"/>
                </a:solidFill>
                <a:latin typeface="IBM Plex Sans Condensed Bold"/>
              </a:rPr>
              <a:t>PEINE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007119" y="4315606"/>
            <a:ext cx="775306" cy="25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7"/>
              </a:lnSpc>
            </a:pPr>
            <a:r>
              <a:rPr lang="en-US" sz="1527" spc="10">
                <a:solidFill>
                  <a:srgbClr val="000000"/>
                </a:solidFill>
                <a:latin typeface="IBM Plex Sans Condensed Bold"/>
              </a:rPr>
              <a:t>TIJERAS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6528997" y="4315606"/>
            <a:ext cx="1696585" cy="251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37"/>
              </a:lnSpc>
            </a:pPr>
            <a:r>
              <a:rPr lang="en-US" sz="1527" spc="10">
                <a:solidFill>
                  <a:srgbClr val="000000"/>
                </a:solidFill>
                <a:latin typeface="IBM Plex Sans Condensed Bold"/>
              </a:rPr>
              <a:t>SECADOR DE PELO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816269" y="4348641"/>
            <a:ext cx="603542" cy="2185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9"/>
              </a:lnSpc>
            </a:pPr>
            <a:r>
              <a:rPr lang="en-US" sz="1527" spc="10">
                <a:solidFill>
                  <a:srgbClr val="000000"/>
                </a:solidFill>
                <a:latin typeface="IBM Plex Sans Condensed Bold"/>
              </a:rPr>
              <a:t>COCHE</a:t>
            </a:r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820923" y="1067056"/>
            <a:ext cx="1147697" cy="1147697"/>
          </a:xfrm>
          <a:prstGeom prst="rect">
            <a:avLst/>
          </a:prstGeom>
        </p:spPr>
      </p:pic>
      <p:sp>
        <p:nvSpPr>
          <p:cNvPr id="25" name="TextBox 25"/>
          <p:cNvSpPr txBox="1"/>
          <p:nvPr/>
        </p:nvSpPr>
        <p:spPr>
          <a:xfrm>
            <a:off x="567822" y="6809887"/>
            <a:ext cx="9596140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100" spc="18">
                <a:solidFill>
                  <a:srgbClr val="000000"/>
                </a:solidFill>
                <a:latin typeface="Open Sans"/>
              </a:rPr>
              <a:t> Pictogramas: ARASAAC (http://www.arasaac.org) Mulberry (http://straight-street.com/) Creado con Picto-Selector (http://www.PictoSelector.eu)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67822" y="6597453"/>
            <a:ext cx="3967959" cy="181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000000"/>
                </a:solidFill>
                <a:latin typeface="Open Sans"/>
              </a:rPr>
              <a:t>Autora: </a:t>
            </a:r>
            <a:r>
              <a:rPr lang="en-US" sz="1100">
                <a:solidFill>
                  <a:srgbClr val="000000"/>
                </a:solidFill>
                <a:latin typeface="Open Sans Bold"/>
              </a:rPr>
              <a:t>Daniela García Díaz. </a:t>
            </a:r>
            <a:r>
              <a:rPr lang="en-US" sz="1100">
                <a:solidFill>
                  <a:srgbClr val="000000"/>
                </a:solidFill>
                <a:latin typeface="Open Sans"/>
              </a:rPr>
              <a:t>SINPROMI.S.L.</a:t>
            </a: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583426" y="344353"/>
            <a:ext cx="1720410" cy="62211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332776" y="344353"/>
            <a:ext cx="1831187" cy="5609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810</Words>
  <Application>Microsoft Office PowerPoint</Application>
  <PresentationFormat>Personalizado</PresentationFormat>
  <Paragraphs>92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Open Sans Bold</vt:lpstr>
      <vt:lpstr>Open Sans Light Bold</vt:lpstr>
      <vt:lpstr>Arial</vt:lpstr>
      <vt:lpstr>Open Sans</vt:lpstr>
      <vt:lpstr>Calibri</vt:lpstr>
      <vt:lpstr>IBM Plex Sans Bold</vt:lpstr>
      <vt:lpstr>IBM Plex Sans Condensed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Actividad encuentra el intruso</dc:title>
  <cp:lastModifiedBy>Prácticas1 ITS</cp:lastModifiedBy>
  <cp:revision>2</cp:revision>
  <dcterms:created xsi:type="dcterms:W3CDTF">2006-08-16T00:00:00Z</dcterms:created>
  <dcterms:modified xsi:type="dcterms:W3CDTF">2023-05-16T10:43:19Z</dcterms:modified>
  <dc:identifier>DAFX6LwcsfI</dc:identifier>
</cp:coreProperties>
</file>