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7" r:id="rId2"/>
    <p:sldId id="258" r:id="rId3"/>
    <p:sldId id="266" r:id="rId4"/>
    <p:sldId id="259" r:id="rId5"/>
    <p:sldId id="267" r:id="rId6"/>
    <p:sldId id="260" r:id="rId7"/>
    <p:sldId id="268" r:id="rId8"/>
    <p:sldId id="261" r:id="rId9"/>
    <p:sldId id="269" r:id="rId10"/>
    <p:sldId id="262" r:id="rId11"/>
    <p:sldId id="270" r:id="rId12"/>
    <p:sldId id="263" r:id="rId13"/>
    <p:sldId id="271" r:id="rId14"/>
    <p:sldId id="264" r:id="rId15"/>
    <p:sldId id="265" r:id="rId16"/>
    <p:sldId id="272" r:id="rId1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D5EA41-0A62-A7FC-6051-BBE13F3F0CE7}" v="38" dt="2025-10-21T13:48:23.336"/>
    <p1510:client id="{FA397BFC-4799-E022-8D6C-1D91D25AC4BA}" v="85" dt="2025-10-21T13:37:38.4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25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034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32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6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633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88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69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455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068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83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74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‹Nº›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679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27" r:id="rId5"/>
    <p:sldLayoutId id="2147483732" r:id="rId6"/>
    <p:sldLayoutId id="2147483728" r:id="rId7"/>
    <p:sldLayoutId id="2147483729" r:id="rId8"/>
    <p:sldLayoutId id="2147483730" r:id="rId9"/>
    <p:sldLayoutId id="2147483731" r:id="rId10"/>
    <p:sldLayoutId id="214748373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D812AFBE-4EFB-7F21-5CA8-609429455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92" r="8820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7" name="Título 6">
            <a:extLst>
              <a:ext uri="{FF2B5EF4-FFF2-40B4-BE49-F238E27FC236}">
                <a16:creationId xmlns:a16="http://schemas.microsoft.com/office/drawing/2014/main" id="{95EF0E7A-957D-3D74-A120-2B82980D1B7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-7327" y="4932679"/>
            <a:ext cx="7688385" cy="92333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Pongámonos a prueba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A75D421-5D43-26BC-F188-92D429D1CC14}"/>
              </a:ext>
            </a:extLst>
          </p:cNvPr>
          <p:cNvSpPr txBox="1"/>
          <p:nvPr/>
        </p:nvSpPr>
        <p:spPr>
          <a:xfrm>
            <a:off x="7685747" y="930564"/>
            <a:ext cx="4508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Aptos" panose="020B0004020202020204" pitchFamily="34" charset="0"/>
              </a:rPr>
              <a:t>Área de Innovación Tecnológica Social</a:t>
            </a:r>
          </a:p>
        </p:txBody>
      </p:sp>
      <p:pic>
        <p:nvPicPr>
          <p:cNvPr id="9" name="Picture 8" descr="Logos de Sinpromi S.L. y Cabildo de Tenerife">
            <a:extLst>
              <a:ext uri="{FF2B5EF4-FFF2-40B4-BE49-F238E27FC236}">
                <a16:creationId xmlns:a16="http://schemas.microsoft.com/office/drawing/2014/main" id="{AA06B3B8-C255-14C7-2505-308F6A7FC45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303" t="36162" r="7010" b="38384"/>
          <a:stretch>
            <a:fillRect/>
          </a:stretch>
        </p:blipFill>
        <p:spPr>
          <a:xfrm>
            <a:off x="9090471" y="0"/>
            <a:ext cx="3097706" cy="692732"/>
          </a:xfrm>
          <a:prstGeom prst="rect">
            <a:avLst/>
          </a:prstGeom>
        </p:spPr>
      </p:pic>
      <p:pic>
        <p:nvPicPr>
          <p:cNvPr id="11" name="Picture 10" descr="Logo de CIVAT, Centro de Información para la Vida Autónoma">
            <a:extLst>
              <a:ext uri="{FF2B5EF4-FFF2-40B4-BE49-F238E27FC236}">
                <a16:creationId xmlns:a16="http://schemas.microsoft.com/office/drawing/2014/main" id="{DF916B7F-49C1-1DD8-50EB-4052FA95307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35862" b="-538"/>
          <a:stretch>
            <a:fillRect/>
          </a:stretch>
        </p:blipFill>
        <p:spPr>
          <a:xfrm>
            <a:off x="6063" y="6082146"/>
            <a:ext cx="1525115" cy="76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073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B4350-7482-27BE-15DC-5DEBE46DD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467D1A6D-E389-EEBA-8227-ACCA8ABAE866}"/>
              </a:ext>
            </a:extLst>
          </p:cNvPr>
          <p:cNvSpPr/>
          <p:nvPr/>
        </p:nvSpPr>
        <p:spPr>
          <a:xfrm>
            <a:off x="660400" y="850900"/>
            <a:ext cx="11061700" cy="1638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Octubre es el mes de...</a:t>
            </a:r>
          </a:p>
          <a:p>
            <a:pPr algn="ctr"/>
            <a:endParaRPr lang="es-ES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0D8C13FC-CE95-457E-BCB1-403ADC44A588}"/>
              </a:ext>
            </a:extLst>
          </p:cNvPr>
          <p:cNvSpPr/>
          <p:nvPr/>
        </p:nvSpPr>
        <p:spPr>
          <a:xfrm>
            <a:off x="571499" y="3829407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 panose="020B0004020202020204" pitchFamily="34" charset="0"/>
              </a:rPr>
              <a:t>encuentran barreras de comunicación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3880FC9-4010-FC39-26E2-5E9B21F99E07}"/>
              </a:ext>
            </a:extLst>
          </p:cNvPr>
          <p:cNvSpPr/>
          <p:nvPr/>
        </p:nvSpPr>
        <p:spPr>
          <a:xfrm>
            <a:off x="3400426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 panose="020B0004020202020204" pitchFamily="34" charset="0"/>
              </a:rPr>
              <a:t>se sienten aisladas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85107F9-769E-EA2D-2A1F-A666F475DB32}"/>
              </a:ext>
            </a:extLst>
          </p:cNvPr>
          <p:cNvSpPr/>
          <p:nvPr/>
        </p:nvSpPr>
        <p:spPr>
          <a:xfrm>
            <a:off x="9128122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 panose="020B0004020202020204" pitchFamily="34" charset="0"/>
              </a:rPr>
              <a:t>presentan limitaciones sociales</a:t>
            </a:r>
          </a:p>
        </p:txBody>
      </p:sp>
      <p:sp>
        <p:nvSpPr>
          <p:cNvPr id="6" name="Rectángulo 5">
            <a:hlinkClick r:id="rId2" action="ppaction://hlinksldjump"/>
            <a:extLst>
              <a:ext uri="{FF2B5EF4-FFF2-40B4-BE49-F238E27FC236}">
                <a16:creationId xmlns:a16="http://schemas.microsoft.com/office/drawing/2014/main" id="{BD405C2F-8580-AFC8-3056-B852332F0104}"/>
              </a:ext>
            </a:extLst>
          </p:cNvPr>
          <p:cNvSpPr/>
          <p:nvPr/>
        </p:nvSpPr>
        <p:spPr>
          <a:xfrm>
            <a:off x="6264274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 panose="020B0004020202020204" pitchFamily="34" charset="0"/>
              </a:rPr>
              <a:t>mejoran su calidad de vida</a:t>
            </a: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46758C87-B70D-B581-0C02-1047C87BF1F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60400" y="1408440"/>
            <a:ext cx="11035585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Gracias a los SAAC las personas con necesidades de comunicación …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300ECCB-74A4-7CB2-AF16-F95CD438C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3000"/>
            <a:ext cx="2177142" cy="635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C4AE0AF-C1CB-504C-A2B2-76E951A957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5" b="12215"/>
          <a:stretch>
            <a:fillRect/>
          </a:stretch>
        </p:blipFill>
        <p:spPr>
          <a:xfrm>
            <a:off x="2177142" y="6223000"/>
            <a:ext cx="1826381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077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CEB86140-2E6A-57DF-6598-3830F16A1E1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60400" y="2141537"/>
            <a:ext cx="10871200" cy="2574925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Gracias a los SAAC las personas con necesidades de comunicación mejoran su calidad de vida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432120E-6081-7523-896B-00EAEDC86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3000"/>
            <a:ext cx="2177142" cy="635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158D108-AF67-38C4-5E33-14A1D60E7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5" b="12215"/>
          <a:stretch>
            <a:fillRect/>
          </a:stretch>
        </p:blipFill>
        <p:spPr>
          <a:xfrm>
            <a:off x="2177142" y="6223000"/>
            <a:ext cx="1826381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343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04639-5753-1D24-3222-D41680458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AFDEACF-7372-EECD-FF0C-3FDA93558EC9}"/>
              </a:ext>
            </a:extLst>
          </p:cNvPr>
          <p:cNvSpPr/>
          <p:nvPr/>
        </p:nvSpPr>
        <p:spPr>
          <a:xfrm>
            <a:off x="660400" y="850900"/>
            <a:ext cx="11061700" cy="1638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Octubre es el mes de...</a:t>
            </a:r>
          </a:p>
          <a:p>
            <a:pPr algn="ctr"/>
            <a:endParaRPr lang="es-ES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55147BAD-01A3-B770-76E4-441C3E1D66AA}"/>
              </a:ext>
            </a:extLst>
          </p:cNvPr>
          <p:cNvSpPr/>
          <p:nvPr/>
        </p:nvSpPr>
        <p:spPr>
          <a:xfrm>
            <a:off x="571499" y="3829407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 panose="020B0004020202020204" pitchFamily="34" charset="0"/>
              </a:rPr>
              <a:t>mejores y peores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B034B2D-EB8F-CFFE-E020-60CF756521DA}"/>
              </a:ext>
            </a:extLst>
          </p:cNvPr>
          <p:cNvSpPr/>
          <p:nvPr/>
        </p:nvSpPr>
        <p:spPr>
          <a:xfrm>
            <a:off x="3400426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 panose="020B0004020202020204" pitchFamily="34" charset="0"/>
              </a:rPr>
              <a:t>accesibles y no accesibles</a:t>
            </a:r>
          </a:p>
        </p:txBody>
      </p:sp>
      <p:sp>
        <p:nvSpPr>
          <p:cNvPr id="5" name="Rectángulo 4">
            <a:hlinkClick r:id="rId2" action="ppaction://hlinksldjump"/>
            <a:extLst>
              <a:ext uri="{FF2B5EF4-FFF2-40B4-BE49-F238E27FC236}">
                <a16:creationId xmlns:a16="http://schemas.microsoft.com/office/drawing/2014/main" id="{0626753A-DD87-557C-59C4-F22255B820D2}"/>
              </a:ext>
            </a:extLst>
          </p:cNvPr>
          <p:cNvSpPr/>
          <p:nvPr/>
        </p:nvSpPr>
        <p:spPr>
          <a:xfrm>
            <a:off x="9128122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 panose="020B0004020202020204" pitchFamily="34" charset="0"/>
              </a:rPr>
              <a:t>no tecnológicos, baja, media y alta tecnología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2A241BF-7C5D-909A-2FAC-592ED97018AF}"/>
              </a:ext>
            </a:extLst>
          </p:cNvPr>
          <p:cNvSpPr/>
          <p:nvPr/>
        </p:nvSpPr>
        <p:spPr>
          <a:xfrm>
            <a:off x="6264274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/>
              </a:rPr>
              <a:t>media y alta tecnología</a:t>
            </a: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87D36AD3-A20E-CDA9-EC37-425BD17F44A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60400" y="1285329"/>
            <a:ext cx="10398809" cy="70788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Según su nivel de tecnología se clasifican en...</a:t>
            </a:r>
            <a:endParaRPr kumimoji="0" lang="es-E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46207ECE-1953-9A12-5AF9-312A654BC5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3000"/>
            <a:ext cx="2177142" cy="635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EC0688E1-B9BE-C9CD-DDE8-54A4EA953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5" b="12215"/>
          <a:stretch>
            <a:fillRect/>
          </a:stretch>
        </p:blipFill>
        <p:spPr>
          <a:xfrm>
            <a:off x="2177142" y="6223000"/>
            <a:ext cx="1826381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455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29AAA3D0-8D95-4FA2-10D6-8BD15CF33F0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23950" y="1778000"/>
            <a:ext cx="9944100" cy="3302000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Según su nivel de tecnología se clasifican en;</a:t>
            </a:r>
            <a:endParaRPr kumimoji="0" lang="es-ES" sz="5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no tecnológicos, baja, media y alta tecnología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C696544-1722-3A9F-0FDF-EC4745162B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3000"/>
            <a:ext cx="2177142" cy="63500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703AD2A7-1686-F46F-D222-F4175E3F7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5" b="12215"/>
          <a:stretch>
            <a:fillRect/>
          </a:stretch>
        </p:blipFill>
        <p:spPr>
          <a:xfrm>
            <a:off x="2177142" y="6223000"/>
            <a:ext cx="1826381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282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688283-80C0-FD2B-1E81-5D661ADA1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A71F4B8-C3D7-676F-187F-1CD5CE5D0A7E}"/>
              </a:ext>
            </a:extLst>
          </p:cNvPr>
          <p:cNvSpPr/>
          <p:nvPr/>
        </p:nvSpPr>
        <p:spPr>
          <a:xfrm>
            <a:off x="660400" y="850900"/>
            <a:ext cx="11061700" cy="1638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Octubre es el mes de...</a:t>
            </a:r>
          </a:p>
          <a:p>
            <a:pPr algn="ctr"/>
            <a:endParaRPr lang="es-ES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486F166-25B5-D29F-2A61-54DEF6FBD6C3}"/>
              </a:ext>
            </a:extLst>
          </p:cNvPr>
          <p:cNvSpPr/>
          <p:nvPr/>
        </p:nvSpPr>
        <p:spPr>
          <a:xfrm>
            <a:off x="571499" y="3829407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 panose="020B0004020202020204" pitchFamily="34" charset="0"/>
              </a:rPr>
              <a:t>sin tecnología</a:t>
            </a:r>
          </a:p>
        </p:txBody>
      </p:sp>
      <p:sp>
        <p:nvSpPr>
          <p:cNvPr id="4" name="Rectángulo 3">
            <a:hlinkClick r:id="rId2" action="ppaction://hlinksldjump"/>
            <a:extLst>
              <a:ext uri="{FF2B5EF4-FFF2-40B4-BE49-F238E27FC236}">
                <a16:creationId xmlns:a16="http://schemas.microsoft.com/office/drawing/2014/main" id="{434942EC-A5FA-6DBC-9AA6-CE22A1CFBD12}"/>
              </a:ext>
            </a:extLst>
          </p:cNvPr>
          <p:cNvSpPr/>
          <p:nvPr/>
        </p:nvSpPr>
        <p:spPr>
          <a:xfrm>
            <a:off x="3400426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 panose="020B0004020202020204" pitchFamily="34" charset="0"/>
              </a:rPr>
              <a:t>baja tecnología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398EAF9-CC48-6D34-5294-5C967C87476B}"/>
              </a:ext>
            </a:extLst>
          </p:cNvPr>
          <p:cNvSpPr/>
          <p:nvPr/>
        </p:nvSpPr>
        <p:spPr>
          <a:xfrm>
            <a:off x="9128122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 panose="020B0004020202020204" pitchFamily="34" charset="0"/>
              </a:rPr>
              <a:t>alta tecnología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2DD5523-5ADE-1178-615A-DDEB26AB3976}"/>
              </a:ext>
            </a:extLst>
          </p:cNvPr>
          <p:cNvSpPr/>
          <p:nvPr/>
        </p:nvSpPr>
        <p:spPr>
          <a:xfrm>
            <a:off x="6264274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 panose="020B0004020202020204" pitchFamily="34" charset="0"/>
              </a:rPr>
              <a:t>tecnología media</a:t>
            </a: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EE734A44-2096-F4C0-9D4F-44EF9FEAA2A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11805" y="1374229"/>
            <a:ext cx="8831841" cy="76944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Un pulsador, ¿qué tipo de SAAC es?</a:t>
            </a:r>
            <a:endParaRPr kumimoji="0" lang="es-E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0A8AAA3-2D7C-52AD-0B42-919B0571DC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3000"/>
            <a:ext cx="2177142" cy="635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475F67C3-FCCD-C4FC-AE52-2DA9803325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5" b="12215"/>
          <a:stretch>
            <a:fillRect/>
          </a:stretch>
        </p:blipFill>
        <p:spPr>
          <a:xfrm>
            <a:off x="2177142" y="6223000"/>
            <a:ext cx="1826381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5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FD73DD2D-1FE2-5D4E-147B-66F6595DF06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01800" y="2462123"/>
            <a:ext cx="8788400" cy="1933753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 cap="flat" cmpd="sng" algn="ctr">
            <a:solidFill>
              <a:schemeClr val="accent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Un pulsador es un SAAC de baja tecnología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55130DE-00ED-CFBA-8FA8-898EC4C27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3000"/>
            <a:ext cx="2177142" cy="635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60B156B-BA58-B275-0162-6A095239B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5" b="12215"/>
          <a:stretch>
            <a:fillRect/>
          </a:stretch>
        </p:blipFill>
        <p:spPr>
          <a:xfrm>
            <a:off x="2177142" y="6223000"/>
            <a:ext cx="1826381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11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Logos de Sinpromi S.L. y Cabildo de Tenerife">
            <a:extLst>
              <a:ext uri="{FF2B5EF4-FFF2-40B4-BE49-F238E27FC236}">
                <a16:creationId xmlns:a16="http://schemas.microsoft.com/office/drawing/2014/main" id="{AC1FB6AA-C8BF-B0D1-CD52-19E2F56C5D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00" y="5427444"/>
            <a:ext cx="4431982" cy="1292662"/>
          </a:xfrm>
          <a:prstGeom prst="rect">
            <a:avLst/>
          </a:prstGeom>
        </p:spPr>
      </p:pic>
      <p:pic>
        <p:nvPicPr>
          <p:cNvPr id="3" name="Imagen 2" descr="Logo de CIVAT, Centro de Información para la Vida Autónoma">
            <a:extLst>
              <a:ext uri="{FF2B5EF4-FFF2-40B4-BE49-F238E27FC236}">
                <a16:creationId xmlns:a16="http://schemas.microsoft.com/office/drawing/2014/main" id="{BE1501D6-0D78-45D6-919D-2CE0C03F53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5" b="12215"/>
          <a:stretch>
            <a:fillRect/>
          </a:stretch>
        </p:blipFill>
        <p:spPr>
          <a:xfrm>
            <a:off x="8129416" y="5427444"/>
            <a:ext cx="3260090" cy="113347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A5791AFE-E475-607A-3C5C-B237FB7F222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428750" y="1108670"/>
            <a:ext cx="9334500" cy="156966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7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¡Gracias por participar!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ptos" panose="020B0004020202020204" pitchFamily="34" charset="0"/>
              <a:ea typeface="+mn-ea"/>
              <a:cs typeface="+mn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B8D5CBC-6F9A-13E5-0E0A-891DAC82CA4B}"/>
              </a:ext>
            </a:extLst>
          </p:cNvPr>
          <p:cNvSpPr txBox="1"/>
          <p:nvPr/>
        </p:nvSpPr>
        <p:spPr>
          <a:xfrm>
            <a:off x="4346330" y="2638860"/>
            <a:ext cx="6214208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2800" dirty="0">
                <a:latin typeface="Aptos" panose="020B0004020202020204" pitchFamily="34" charset="0"/>
              </a:rPr>
              <a:t>Visítanos para más información.</a:t>
            </a:r>
          </a:p>
          <a:p>
            <a:pPr algn="ctr"/>
            <a:endParaRPr lang="es-ES" sz="2800" dirty="0">
              <a:latin typeface="Aptos" panose="020B0004020202020204" pitchFamily="34" charset="0"/>
            </a:endParaRPr>
          </a:p>
          <a:p>
            <a:pPr algn="ctr"/>
            <a:endParaRPr lang="es-ES" sz="2800" dirty="0">
              <a:latin typeface="Aptos" panose="020B0004020202020204" pitchFamily="34" charset="0"/>
            </a:endParaRPr>
          </a:p>
          <a:p>
            <a:pPr algn="ctr"/>
            <a:r>
              <a:rPr lang="es-ES" sz="2800" dirty="0">
                <a:latin typeface="Aptos"/>
              </a:rPr>
              <a:t>Mes internacional de la Comunicación Aumentativa  y Alternativa (CAA).</a:t>
            </a:r>
          </a:p>
        </p:txBody>
      </p:sp>
      <p:pic>
        <p:nvPicPr>
          <p:cNvPr id="9" name="Imagen 8" descr="Código QR para acceder a la web de CIVAT">
            <a:extLst>
              <a:ext uri="{FF2B5EF4-FFF2-40B4-BE49-F238E27FC236}">
                <a16:creationId xmlns:a16="http://schemas.microsoft.com/office/drawing/2014/main" id="{DA4479D9-165F-422B-BA00-1397F8A9C0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739" y="2680354"/>
            <a:ext cx="1913792" cy="1913792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3A8218A1-A12D-ECEA-9272-40EA0EA7E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16510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9AAD05B-0C9F-3CAE-3C04-D3E8A4EC12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85750"/>
            <a:ext cx="12192000" cy="1651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3074503-836B-D066-59D1-B2220BF8A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42875"/>
            <a:ext cx="12192000" cy="1651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1FC801A4-84A5-F583-EB1D-4B110A298F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446038"/>
            <a:ext cx="12192000" cy="1651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D40F696-AA43-B784-E2F0-2EAB632996B3}"/>
              </a:ext>
            </a:extLst>
          </p:cNvPr>
          <p:cNvSpPr txBox="1"/>
          <p:nvPr/>
        </p:nvSpPr>
        <p:spPr>
          <a:xfrm>
            <a:off x="2334878" y="4612074"/>
            <a:ext cx="1499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Aptos" panose="020B0004020202020204" pitchFamily="34" charset="0"/>
              </a:rPr>
              <a:t>www.civat.es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FC082151-48CE-F192-78C9-745DB66A2B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245100" y="3530600"/>
            <a:ext cx="38989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B35BAC2-0778-7122-4C09-6FF255F43292}"/>
              </a:ext>
            </a:extLst>
          </p:cNvPr>
          <p:cNvSpPr txBox="1"/>
          <p:nvPr/>
        </p:nvSpPr>
        <p:spPr>
          <a:xfrm>
            <a:off x="4636265" y="4888736"/>
            <a:ext cx="5122843" cy="369332"/>
          </a:xfrm>
          <a:prstGeom prst="rect">
            <a:avLst/>
          </a:prstGeom>
          <a:solidFill>
            <a:schemeClr val="accent4"/>
          </a:solidFill>
          <a:ln>
            <a:solidFill>
              <a:srgbClr val="4472C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1D35"/>
                </a:solidFill>
                <a:latin typeface="Google Sans"/>
                <a:ea typeface="Google Sans"/>
                <a:cs typeface="Google Sans"/>
              </a:rPr>
              <a:t>#TodasLasPersonasTienenDerechoAComunicarse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098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0BDD0633-BDEC-506D-C1D1-6B505B05B7A0}"/>
              </a:ext>
            </a:extLst>
          </p:cNvPr>
          <p:cNvSpPr/>
          <p:nvPr/>
        </p:nvSpPr>
        <p:spPr>
          <a:xfrm>
            <a:off x="660400" y="850900"/>
            <a:ext cx="11061700" cy="1638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Octubre es el mes de...</a:t>
            </a:r>
          </a:p>
          <a:p>
            <a:pPr algn="ctr"/>
            <a:endParaRPr lang="es-ES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1005E80-CFC2-7B4A-B3E4-0DDDC8CA87CE}"/>
              </a:ext>
            </a:extLst>
          </p:cNvPr>
          <p:cNvSpPr/>
          <p:nvPr/>
        </p:nvSpPr>
        <p:spPr>
          <a:xfrm>
            <a:off x="571499" y="3829407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1"/>
                </a:solidFill>
                <a:latin typeface="Aptos" panose="020B0004020202020204" pitchFamily="34" charset="0"/>
              </a:rPr>
              <a:t>El Trastorno del Espectro Autista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CAA9383-5658-8F9F-8EA9-74CF475F42A8}"/>
              </a:ext>
            </a:extLst>
          </p:cNvPr>
          <p:cNvSpPr/>
          <p:nvPr/>
        </p:nvSpPr>
        <p:spPr>
          <a:xfrm>
            <a:off x="3400426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1"/>
                </a:solidFill>
                <a:latin typeface="Aptos" panose="020B0004020202020204" pitchFamily="34" charset="0"/>
              </a:rPr>
              <a:t>La discapacidad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25FFBDA-3701-6A70-5889-BEF6BE80CE25}"/>
              </a:ext>
            </a:extLst>
          </p:cNvPr>
          <p:cNvSpPr/>
          <p:nvPr/>
        </p:nvSpPr>
        <p:spPr>
          <a:xfrm>
            <a:off x="9128122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1"/>
                </a:solidFill>
                <a:latin typeface="Aptos" panose="020B0004020202020204" pitchFamily="34" charset="0"/>
              </a:rPr>
              <a:t>La logopedia</a:t>
            </a:r>
          </a:p>
        </p:txBody>
      </p:sp>
      <p:sp>
        <p:nvSpPr>
          <p:cNvPr id="6" name="Rectángulo 5">
            <a:hlinkClick r:id="rId2" action="ppaction://hlinksldjump"/>
            <a:extLst>
              <a:ext uri="{FF2B5EF4-FFF2-40B4-BE49-F238E27FC236}">
                <a16:creationId xmlns:a16="http://schemas.microsoft.com/office/drawing/2014/main" id="{DB58E57B-0A17-5578-A818-F2981FC5E802}"/>
              </a:ext>
            </a:extLst>
          </p:cNvPr>
          <p:cNvSpPr/>
          <p:nvPr/>
        </p:nvSpPr>
        <p:spPr>
          <a:xfrm>
            <a:off x="6264274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1"/>
                </a:solidFill>
                <a:latin typeface="Aptos" panose="020B0004020202020204" pitchFamily="34" charset="0"/>
              </a:rPr>
              <a:t>La Comunicación Aumentativa Alternativa</a:t>
            </a: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1B55727F-953F-00A2-067F-A582DB397B5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60400" y="1196538"/>
            <a:ext cx="11165044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Octubre es el mes internacional de...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022082B-C4D6-A088-E94B-906C15D6D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3000"/>
            <a:ext cx="2177142" cy="635000"/>
          </a:xfrm>
          <a:prstGeom prst="rect">
            <a:avLst/>
          </a:prstGeom>
        </p:spPr>
      </p:pic>
      <p:pic>
        <p:nvPicPr>
          <p:cNvPr id="10" name="Imagen 5">
            <a:extLst>
              <a:ext uri="{FF2B5EF4-FFF2-40B4-BE49-F238E27FC236}">
                <a16:creationId xmlns:a16="http://schemas.microsoft.com/office/drawing/2014/main" id="{CF5DB89C-88F8-0FCA-68CF-C7B8A20B8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5" b="12215"/>
          <a:stretch>
            <a:fillRect/>
          </a:stretch>
        </p:blipFill>
        <p:spPr>
          <a:xfrm>
            <a:off x="2177142" y="6223000"/>
            <a:ext cx="1826381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69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hlinkClick r:id="rId2" action="ppaction://hlinksldjump"/>
            <a:extLst>
              <a:ext uri="{FF2B5EF4-FFF2-40B4-BE49-F238E27FC236}">
                <a16:creationId xmlns:a16="http://schemas.microsoft.com/office/drawing/2014/main" id="{1A9FD3A3-1684-26F1-501C-E1DFB20C843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73100" y="2098675"/>
            <a:ext cx="10845800" cy="266064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Octubre es el mes internacional de la Comunicación Aumentativa Alternativa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59A2A59-C946-C6B5-B4AC-F839A89B8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3000"/>
            <a:ext cx="2177142" cy="635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80DEAAB9-30A6-4F2B-4244-F5AE185914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5" b="12215"/>
          <a:stretch>
            <a:fillRect/>
          </a:stretch>
        </p:blipFill>
        <p:spPr>
          <a:xfrm>
            <a:off x="2177142" y="6223000"/>
            <a:ext cx="1826381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07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7A0F8-E35A-2EF0-A72C-FA9625082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CF57604E-3AAE-9D1C-F7D3-25D053A063BA}"/>
              </a:ext>
            </a:extLst>
          </p:cNvPr>
          <p:cNvSpPr/>
          <p:nvPr/>
        </p:nvSpPr>
        <p:spPr>
          <a:xfrm>
            <a:off x="660400" y="850900"/>
            <a:ext cx="11061700" cy="1638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Octubre es el mes de...</a:t>
            </a:r>
          </a:p>
          <a:p>
            <a:pPr algn="ctr"/>
            <a:endParaRPr lang="es-ES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6AE2C706-26C5-F7FB-85D8-3E83E4E5A585}"/>
              </a:ext>
            </a:extLst>
          </p:cNvPr>
          <p:cNvSpPr/>
          <p:nvPr/>
        </p:nvSpPr>
        <p:spPr>
          <a:xfrm>
            <a:off x="571499" y="3829407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1"/>
                </a:solidFill>
                <a:latin typeface="Aptos" panose="020B0004020202020204" pitchFamily="34" charset="0"/>
              </a:rPr>
              <a:t>importante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0EDE3EF-FA49-5D19-2CD3-C7E47A18622F}"/>
              </a:ext>
            </a:extLst>
          </p:cNvPr>
          <p:cNvSpPr/>
          <p:nvPr/>
        </p:nvSpPr>
        <p:spPr>
          <a:xfrm>
            <a:off x="3400426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1"/>
                </a:solidFill>
                <a:latin typeface="Aptos" panose="020B0004020202020204" pitchFamily="34" charset="0"/>
              </a:rPr>
              <a:t>prescindible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E32DDC0-6315-9EA7-45C3-6F80B8890CBD}"/>
              </a:ext>
            </a:extLst>
          </p:cNvPr>
          <p:cNvSpPr/>
          <p:nvPr/>
        </p:nvSpPr>
        <p:spPr>
          <a:xfrm>
            <a:off x="9128122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1"/>
                </a:solidFill>
                <a:latin typeface="Aptos" panose="020B0004020202020204" pitchFamily="34" charset="0"/>
              </a:rPr>
              <a:t>una obligación</a:t>
            </a:r>
          </a:p>
        </p:txBody>
      </p:sp>
      <p:sp>
        <p:nvSpPr>
          <p:cNvPr id="6" name="Rectángulo 5">
            <a:hlinkClick r:id="rId2" action="ppaction://hlinksldjump"/>
            <a:extLst>
              <a:ext uri="{FF2B5EF4-FFF2-40B4-BE49-F238E27FC236}">
                <a16:creationId xmlns:a16="http://schemas.microsoft.com/office/drawing/2014/main" id="{D72F208D-4D1D-58ED-F7DD-F6C40F045CFA}"/>
              </a:ext>
            </a:extLst>
          </p:cNvPr>
          <p:cNvSpPr/>
          <p:nvPr/>
        </p:nvSpPr>
        <p:spPr>
          <a:xfrm>
            <a:off x="6264274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1"/>
                </a:solidFill>
                <a:latin typeface="Aptos" panose="020B0004020202020204" pitchFamily="34" charset="0"/>
              </a:rPr>
              <a:t>un derecho</a:t>
            </a: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8DDCBB64-0B60-B40D-EA0F-7FEC177A033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72084" y="1028341"/>
            <a:ext cx="9934579" cy="132343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La comunicación es...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DBCFD5F-3692-2862-972D-04037F20D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3000"/>
            <a:ext cx="2177142" cy="635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3BC09EB-9EF3-FE30-30F0-5CD8300A7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5" b="12215"/>
          <a:stretch>
            <a:fillRect/>
          </a:stretch>
        </p:blipFill>
        <p:spPr>
          <a:xfrm>
            <a:off x="2177142" y="6223000"/>
            <a:ext cx="1826381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55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42AECF68-D988-C5C2-E236-DDC4024E1E0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81075" y="2263775"/>
            <a:ext cx="10229850" cy="1597025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La comunicación es un derecho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CA3960B-6E72-B825-BC6F-935C7EA005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3000"/>
            <a:ext cx="2177142" cy="635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350908A-BAA1-4AE7-EDBF-D74D9E845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5" b="12215"/>
          <a:stretch>
            <a:fillRect/>
          </a:stretch>
        </p:blipFill>
        <p:spPr>
          <a:xfrm>
            <a:off x="2177142" y="6223000"/>
            <a:ext cx="1826381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942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E8FCD-E49B-64BD-1EAE-BC17EB41A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57B4BA12-2EFC-BB03-82D8-0DEF5BBA900E}"/>
              </a:ext>
            </a:extLst>
          </p:cNvPr>
          <p:cNvSpPr/>
          <p:nvPr/>
        </p:nvSpPr>
        <p:spPr>
          <a:xfrm>
            <a:off x="660400" y="850900"/>
            <a:ext cx="11061700" cy="1638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Octubre es el mes de...</a:t>
            </a:r>
          </a:p>
          <a:p>
            <a:pPr algn="ctr"/>
            <a:endParaRPr lang="es-ES" dirty="0"/>
          </a:p>
        </p:txBody>
      </p:sp>
      <p:sp>
        <p:nvSpPr>
          <p:cNvPr id="3" name="Rectángulo 2">
            <a:hlinkClick r:id="rId2" action="ppaction://hlinksldjump"/>
            <a:extLst>
              <a:ext uri="{FF2B5EF4-FFF2-40B4-BE49-F238E27FC236}">
                <a16:creationId xmlns:a16="http://schemas.microsoft.com/office/drawing/2014/main" id="{DFF12D9D-CACC-DEFD-DEAF-73096C5B9326}"/>
              </a:ext>
            </a:extLst>
          </p:cNvPr>
          <p:cNvSpPr/>
          <p:nvPr/>
        </p:nvSpPr>
        <p:spPr>
          <a:xfrm>
            <a:off x="571499" y="3829407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/>
              </a:rPr>
              <a:t>Sistemas Aumentativos y Alternativos de Comunicación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E67C81F-624E-27F0-1651-EFACEB365710}"/>
              </a:ext>
            </a:extLst>
          </p:cNvPr>
          <p:cNvSpPr/>
          <p:nvPr/>
        </p:nvSpPr>
        <p:spPr>
          <a:xfrm>
            <a:off x="3400426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/>
              </a:rPr>
              <a:t>Soluciones </a:t>
            </a:r>
            <a:r>
              <a:rPr lang="es-ES" sz="2400">
                <a:solidFill>
                  <a:schemeClr val="tx1"/>
                </a:solidFill>
                <a:latin typeface="Aptos"/>
              </a:rPr>
              <a:t>Aumentativas y </a:t>
            </a:r>
            <a:r>
              <a:rPr lang="es-ES" sz="2400" dirty="0">
                <a:solidFill>
                  <a:schemeClr val="tx1"/>
                </a:solidFill>
                <a:latin typeface="Aptos"/>
              </a:rPr>
              <a:t>Alternativas de Comunicación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2B95A21-61AD-144D-7597-58C9AE4E3519}"/>
              </a:ext>
            </a:extLst>
          </p:cNvPr>
          <p:cNvSpPr/>
          <p:nvPr/>
        </p:nvSpPr>
        <p:spPr>
          <a:xfrm>
            <a:off x="9128122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/>
              </a:rPr>
              <a:t>Señales Aumentativas y Alternativas de Comunicación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4C76AF7-7DF3-046A-7F7E-19BA96ECCDC3}"/>
              </a:ext>
            </a:extLst>
          </p:cNvPr>
          <p:cNvSpPr/>
          <p:nvPr/>
        </p:nvSpPr>
        <p:spPr>
          <a:xfrm>
            <a:off x="6264274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/>
              </a:rPr>
              <a:t>Signos Aumentativos y Alternativos de Comunicación</a:t>
            </a: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7CE868F2-3A2C-AE21-E74B-9BA6CCA157C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06695" y="1116052"/>
            <a:ext cx="10378610" cy="110799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Las siglas SAAC significan...</a:t>
            </a:r>
            <a:endParaRPr kumimoji="0" lang="es-ES" sz="6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4A75CCF-BCF2-7C60-3D10-4C23256AB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3000"/>
            <a:ext cx="2177142" cy="635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FAC37509-6663-7B9D-91F4-7E2381119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5" b="12215"/>
          <a:stretch>
            <a:fillRect/>
          </a:stretch>
        </p:blipFill>
        <p:spPr>
          <a:xfrm>
            <a:off x="2190997" y="6223000"/>
            <a:ext cx="1826381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146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62017DC2-4EF4-A0A9-35C2-D8D1E8D54F3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96899" y="2065337"/>
            <a:ext cx="10998201" cy="2727325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 cap="flat" cmpd="sng" algn="ctr">
            <a:solidFill>
              <a:srgbClr val="0070C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Las siglas SAAC significan “sistemas aumentativos y/o alternativos de comunicación”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96D83C3-61A9-9FE2-BCE6-CCB6B367D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3000"/>
            <a:ext cx="2177142" cy="635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B9214AC-079C-EC1C-438F-BCEA9C6C6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5" b="12215"/>
          <a:stretch>
            <a:fillRect/>
          </a:stretch>
        </p:blipFill>
        <p:spPr>
          <a:xfrm>
            <a:off x="2177142" y="6223000"/>
            <a:ext cx="1826381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278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3104B-6A82-3D02-5988-00D7740AB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19132937-BB9C-2FA1-F37E-56B356E48EF1}"/>
              </a:ext>
            </a:extLst>
          </p:cNvPr>
          <p:cNvSpPr/>
          <p:nvPr/>
        </p:nvSpPr>
        <p:spPr>
          <a:xfrm>
            <a:off x="660400" y="850900"/>
            <a:ext cx="11061700" cy="1638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Octubre es el mes de...</a:t>
            </a:r>
          </a:p>
          <a:p>
            <a:pPr algn="ctr"/>
            <a:endParaRPr lang="es-ES" dirty="0"/>
          </a:p>
        </p:txBody>
      </p:sp>
      <p:sp>
        <p:nvSpPr>
          <p:cNvPr id="3" name="Rectángulo 2">
            <a:hlinkClick r:id="rId2" action="ppaction://hlinksldjump"/>
            <a:extLst>
              <a:ext uri="{FF2B5EF4-FFF2-40B4-BE49-F238E27FC236}">
                <a16:creationId xmlns:a16="http://schemas.microsoft.com/office/drawing/2014/main" id="{A800839B-3300-38BA-E557-23D1F0D70357}"/>
              </a:ext>
            </a:extLst>
          </p:cNvPr>
          <p:cNvSpPr/>
          <p:nvPr/>
        </p:nvSpPr>
        <p:spPr>
          <a:xfrm>
            <a:off x="571499" y="3829407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 panose="020B0004020202020204" pitchFamily="34" charset="0"/>
              </a:rPr>
              <a:t>los objetos físicos a través de los cuales se produce la comunicación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4939057-BE56-91D3-58C6-4F12AE8364EB}"/>
              </a:ext>
            </a:extLst>
          </p:cNvPr>
          <p:cNvSpPr/>
          <p:nvPr/>
        </p:nvSpPr>
        <p:spPr>
          <a:xfrm>
            <a:off x="3400426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 panose="020B0004020202020204" pitchFamily="34" charset="0"/>
              </a:rPr>
              <a:t>las </a:t>
            </a:r>
            <a:r>
              <a:rPr lang="es-E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tablets</a:t>
            </a:r>
            <a:r>
              <a:rPr lang="es-ES" sz="24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es-ES" sz="2400" dirty="0" err="1">
                <a:solidFill>
                  <a:schemeClr val="tx1"/>
                </a:solidFill>
                <a:latin typeface="Aptos" panose="020B0004020202020204" pitchFamily="34" charset="0"/>
              </a:rPr>
              <a:t>ipad</a:t>
            </a:r>
            <a:r>
              <a:rPr lang="es-ES" sz="2400" dirty="0">
                <a:solidFill>
                  <a:schemeClr val="tx1"/>
                </a:solidFill>
                <a:latin typeface="Aptos" panose="020B0004020202020204" pitchFamily="34" charset="0"/>
              </a:rPr>
              <a:t>, móviles y otros dispositivos electrónicos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DB61D7A1-6A46-DFB3-336F-F092B085B717}"/>
              </a:ext>
            </a:extLst>
          </p:cNvPr>
          <p:cNvSpPr/>
          <p:nvPr/>
        </p:nvSpPr>
        <p:spPr>
          <a:xfrm>
            <a:off x="9128122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/>
              </a:rPr>
              <a:t>cuando una persona habla a través de un objeto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898C2ED0-F6A7-1ECE-6606-6EC69F217214}"/>
              </a:ext>
            </a:extLst>
          </p:cNvPr>
          <p:cNvSpPr/>
          <p:nvPr/>
        </p:nvSpPr>
        <p:spPr>
          <a:xfrm>
            <a:off x="6264274" y="3829406"/>
            <a:ext cx="2527300" cy="201929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  <a:latin typeface="Aptos" panose="020B0004020202020204" pitchFamily="34" charset="0"/>
              </a:rPr>
              <a:t>los pictogramas</a:t>
            </a: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879A6F86-C82A-8279-9585-B30819EC0C4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43135" y="1116052"/>
            <a:ext cx="5947782" cy="110799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Los SAAC son...</a:t>
            </a:r>
            <a:endParaRPr kumimoji="0" lang="es-ES" sz="6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B3553CFA-08F1-C429-0D9B-51FAF193E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3000"/>
            <a:ext cx="2177142" cy="635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CE44F2AE-30A6-4255-24A2-A9BB0E095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5" b="12215"/>
          <a:stretch>
            <a:fillRect/>
          </a:stretch>
        </p:blipFill>
        <p:spPr>
          <a:xfrm>
            <a:off x="2177142" y="6223000"/>
            <a:ext cx="1826381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953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hlinkClick r:id="rId2" action="ppaction://hlinksldjump"/>
            <a:extLst>
              <a:ext uri="{FF2B5EF4-FFF2-40B4-BE49-F238E27FC236}">
                <a16:creationId xmlns:a16="http://schemas.microsoft.com/office/drawing/2014/main" id="{67FE4456-AAC0-454C-7425-714EA296337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599" y="1914347"/>
            <a:ext cx="10972801" cy="2581453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 cap="flat" cmpd="sng" algn="ctr">
            <a:solidFill>
              <a:srgbClr val="0070C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Los SAAC son los objetos físicos a través de los cuales se produce la comunicación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890539C-BE5D-3B75-1FE4-680CEA69E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3000"/>
            <a:ext cx="2177142" cy="635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F1856660-16DC-4C2F-D124-466B3543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5" b="12215"/>
          <a:stretch>
            <a:fillRect/>
          </a:stretch>
        </p:blipFill>
        <p:spPr>
          <a:xfrm>
            <a:off x="2177142" y="6223000"/>
            <a:ext cx="1826381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76654"/>
      </p:ext>
    </p:extLst>
  </p:cSld>
  <p:clrMapOvr>
    <a:masterClrMapping/>
  </p:clrMapOvr>
</p:sld>
</file>

<file path=ppt/theme/theme1.xml><?xml version="1.0" encoding="utf-8"?>
<a:theme xmlns:a="http://schemas.openxmlformats.org/drawingml/2006/main" name="ChitchatVTI">
  <a:themeElements>
    <a:clrScheme name="bubbles">
      <a:dk1>
        <a:sysClr val="windowText" lastClr="000000"/>
      </a:dk1>
      <a:lt1>
        <a:sysClr val="window" lastClr="FFFFFF"/>
      </a:lt1>
      <a:dk2>
        <a:srgbClr val="071819"/>
      </a:dk2>
      <a:lt2>
        <a:srgbClr val="D5F2EB"/>
      </a:lt2>
      <a:accent1>
        <a:srgbClr val="38B698"/>
      </a:accent1>
      <a:accent2>
        <a:srgbClr val="528BD6"/>
      </a:accent2>
      <a:accent3>
        <a:srgbClr val="31A7C7"/>
      </a:accent3>
      <a:accent4>
        <a:srgbClr val="F15843"/>
      </a:accent4>
      <a:accent5>
        <a:srgbClr val="DE3A6D"/>
      </a:accent5>
      <a:accent6>
        <a:srgbClr val="7AAE3C"/>
      </a:accent6>
      <a:hlink>
        <a:srgbClr val="2F9880"/>
      </a:hlink>
      <a:folHlink>
        <a:srgbClr val="396CD1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332</Words>
  <Application>Microsoft Office PowerPoint</Application>
  <PresentationFormat>Panorámica</PresentationFormat>
  <Paragraphs>59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Aptos</vt:lpstr>
      <vt:lpstr>Arial</vt:lpstr>
      <vt:lpstr>Google Sans</vt:lpstr>
      <vt:lpstr>The Hand</vt:lpstr>
      <vt:lpstr>The Serif Hand</vt:lpstr>
      <vt:lpstr>ChitchatVTI</vt:lpstr>
      <vt:lpstr>Pongámonos a prueba</vt:lpstr>
      <vt:lpstr>Octubre es el mes internacional de... </vt:lpstr>
      <vt:lpstr>Octubre es el mes internacional de la Comunicación Aumentativa Alternativa</vt:lpstr>
      <vt:lpstr>La comunicación es...</vt:lpstr>
      <vt:lpstr>La comunicación es un derecho</vt:lpstr>
      <vt:lpstr>Las siglas SAAC significan...</vt:lpstr>
      <vt:lpstr>Las siglas SAAC significan “sistemas aumentativos y/o alternativos de comunicación”</vt:lpstr>
      <vt:lpstr>Los SAAC son...</vt:lpstr>
      <vt:lpstr>Los SAAC son los objetos físicos a través de los cuales se produce la comunicación</vt:lpstr>
      <vt:lpstr>Gracias a los SAAC las personas con necesidades de comunicación …</vt:lpstr>
      <vt:lpstr>Gracias a los SAAC las personas con necesidades de comunicación mejoran su calidad de vida</vt:lpstr>
      <vt:lpstr>Según su nivel de tecnología se clasifican en...</vt:lpstr>
      <vt:lpstr>Según su nivel de tecnología se clasifican en; no tecnológicos, baja, media y alta tecnología</vt:lpstr>
      <vt:lpstr>Un pulsador, ¿qué tipo de SAAC es?</vt:lpstr>
      <vt:lpstr>Un pulsador es un SAAC de baja tecnología</vt:lpstr>
      <vt:lpstr>¡Gracias por participar!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CAA</dc:creator>
  <cp:lastModifiedBy>URAI</cp:lastModifiedBy>
  <cp:revision>67</cp:revision>
  <dcterms:created xsi:type="dcterms:W3CDTF">2025-10-21T08:20:49Z</dcterms:created>
  <dcterms:modified xsi:type="dcterms:W3CDTF">2025-10-22T11:20:40Z</dcterms:modified>
</cp:coreProperties>
</file>